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73"/>
  </p:notesMasterIdLst>
  <p:sldIdLst>
    <p:sldId id="256" r:id="rId2"/>
    <p:sldId id="350" r:id="rId3"/>
    <p:sldId id="346" r:id="rId4"/>
    <p:sldId id="348" r:id="rId5"/>
    <p:sldId id="349" r:id="rId6"/>
    <p:sldId id="351" r:id="rId7"/>
    <p:sldId id="325" r:id="rId8"/>
    <p:sldId id="335" r:id="rId9"/>
    <p:sldId id="327" r:id="rId10"/>
    <p:sldId id="328" r:id="rId11"/>
    <p:sldId id="345" r:id="rId12"/>
    <p:sldId id="364" r:id="rId13"/>
    <p:sldId id="365" r:id="rId14"/>
    <p:sldId id="366" r:id="rId15"/>
    <p:sldId id="367" r:id="rId16"/>
    <p:sldId id="368" r:id="rId17"/>
    <p:sldId id="369" r:id="rId18"/>
    <p:sldId id="370" r:id="rId19"/>
    <p:sldId id="371" r:id="rId20"/>
    <p:sldId id="372" r:id="rId21"/>
    <p:sldId id="373" r:id="rId22"/>
    <p:sldId id="374" r:id="rId23"/>
    <p:sldId id="375" r:id="rId24"/>
    <p:sldId id="376" r:id="rId25"/>
    <p:sldId id="377" r:id="rId26"/>
    <p:sldId id="378" r:id="rId27"/>
    <p:sldId id="379" r:id="rId28"/>
    <p:sldId id="380" r:id="rId29"/>
    <p:sldId id="381" r:id="rId30"/>
    <p:sldId id="382" r:id="rId31"/>
    <p:sldId id="383" r:id="rId32"/>
    <p:sldId id="384" r:id="rId33"/>
    <p:sldId id="385" r:id="rId34"/>
    <p:sldId id="386" r:id="rId35"/>
    <p:sldId id="387" r:id="rId36"/>
    <p:sldId id="388" r:id="rId37"/>
    <p:sldId id="389" r:id="rId38"/>
    <p:sldId id="391" r:id="rId39"/>
    <p:sldId id="392" r:id="rId40"/>
    <p:sldId id="393" r:id="rId41"/>
    <p:sldId id="394" r:id="rId42"/>
    <p:sldId id="395" r:id="rId43"/>
    <p:sldId id="396" r:id="rId44"/>
    <p:sldId id="397" r:id="rId45"/>
    <p:sldId id="398" r:id="rId46"/>
    <p:sldId id="399" r:id="rId47"/>
    <p:sldId id="333" r:id="rId48"/>
    <p:sldId id="352" r:id="rId49"/>
    <p:sldId id="344" r:id="rId50"/>
    <p:sldId id="359" r:id="rId51"/>
    <p:sldId id="340" r:id="rId52"/>
    <p:sldId id="355" r:id="rId53"/>
    <p:sldId id="263" r:id="rId54"/>
    <p:sldId id="354" r:id="rId55"/>
    <p:sldId id="264" r:id="rId56"/>
    <p:sldId id="265" r:id="rId57"/>
    <p:sldId id="266" r:id="rId58"/>
    <p:sldId id="257" r:id="rId59"/>
    <p:sldId id="267" r:id="rId60"/>
    <p:sldId id="353" r:id="rId61"/>
    <p:sldId id="270" r:id="rId62"/>
    <p:sldId id="273" r:id="rId63"/>
    <p:sldId id="272" r:id="rId64"/>
    <p:sldId id="271" r:id="rId65"/>
    <p:sldId id="275" r:id="rId66"/>
    <p:sldId id="274" r:id="rId67"/>
    <p:sldId id="357" r:id="rId68"/>
    <p:sldId id="358" r:id="rId69"/>
    <p:sldId id="361" r:id="rId70"/>
    <p:sldId id="362" r:id="rId71"/>
    <p:sldId id="363" r:id="rId7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750" autoAdjust="0"/>
  </p:normalViewPr>
  <p:slideViewPr>
    <p:cSldViewPr>
      <p:cViewPr>
        <p:scale>
          <a:sx n="107" d="100"/>
          <a:sy n="107" d="100"/>
        </p:scale>
        <p:origin x="-84"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882"/>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0B2B53-9223-421E-89CC-2C67A7514D1D}" type="datetimeFigureOut">
              <a:rPr lang="en-US" smtClean="0"/>
              <a:pPr/>
              <a:t>5/1/2012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62728D-70FD-45F1-A7EE-F448CA10BDDA}" type="slidenum">
              <a:rPr lang="en-US" smtClean="0"/>
              <a:pPr/>
              <a:t>‹#›</a:t>
            </a:fld>
            <a:endParaRPr lang="en-US" dirty="0"/>
          </a:p>
        </p:txBody>
      </p:sp>
    </p:spTree>
    <p:extLst>
      <p:ext uri="{BB962C8B-B14F-4D97-AF65-F5344CB8AC3E}">
        <p14:creationId xmlns:p14="http://schemas.microsoft.com/office/powerpoint/2010/main" xmlns="" val="24052997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25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A52177C-7B81-4F19-AE4F-B68E1D49480A}" type="slidenum">
              <a:rPr lang="en-US" smtClean="0"/>
              <a:pPr fontAlgn="base">
                <a:spcBef>
                  <a:spcPct val="0"/>
                </a:spcBef>
                <a:spcAft>
                  <a:spcPct val="0"/>
                </a:spcAft>
                <a:defRPr/>
              </a:pPr>
              <a:t>2</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a:ln/>
        </p:spPr>
      </p:sp>
      <p:sp>
        <p:nvSpPr>
          <p:cNvPr id="70658" name="Notes Placeholder 2"/>
          <p:cNvSpPr>
            <a:spLocks noGrp="1"/>
          </p:cNvSpPr>
          <p:nvPr>
            <p:ph type="body" idx="1"/>
          </p:nvPr>
        </p:nvSpPr>
        <p:spPr>
          <a:noFill/>
          <a:ln/>
        </p:spPr>
        <p:txBody>
          <a:bodyPr/>
          <a:lstStyle/>
          <a:p>
            <a:pPr defTabSz="897301" eaLnBrk="0" fontAlgn="base" hangingPunct="0">
              <a:spcBef>
                <a:spcPct val="30000"/>
              </a:spcBef>
              <a:spcAft>
                <a:spcPct val="0"/>
              </a:spcAft>
              <a:defRPr/>
            </a:pPr>
            <a:r>
              <a:rPr lang="en-US" dirty="0" smtClean="0"/>
              <a:t>Don’t have to treat entire student</a:t>
            </a:r>
            <a:r>
              <a:rPr lang="en-US" baseline="0" dirty="0" smtClean="0"/>
              <a:t> body………although in some schools might have to treat most</a:t>
            </a:r>
            <a:endParaRPr lang="en-US" dirty="0" smtClean="0"/>
          </a:p>
          <a:p>
            <a:endParaRPr lang="en-US" dirty="0" smtClean="0"/>
          </a:p>
          <a:p>
            <a:pPr eaLnBrk="1" hangingPunct="1">
              <a:lnSpc>
                <a:spcPct val="90000"/>
              </a:lnSpc>
            </a:pPr>
            <a:r>
              <a:rPr lang="en-US" dirty="0" smtClean="0">
                <a:latin typeface="Arial" charset="0"/>
              </a:rPr>
              <a:t>“Tied to the ability to learn to live with ongoing fear and uncertainty, namely, the ability to show positive adaptation in spite of significant life adversities and the ability to adapt to difficult and challenging life experiences.”</a:t>
            </a:r>
          </a:p>
          <a:p>
            <a:pPr eaLnBrk="1" hangingPunct="1">
              <a:lnSpc>
                <a:spcPct val="90000"/>
              </a:lnSpc>
            </a:pPr>
            <a:endParaRPr lang="en-US" dirty="0" smtClean="0">
              <a:latin typeface="Arial" charset="0"/>
            </a:endParaRPr>
          </a:p>
          <a:p>
            <a:pPr eaLnBrk="1" hangingPunct="1">
              <a:lnSpc>
                <a:spcPct val="90000"/>
              </a:lnSpc>
            </a:pPr>
            <a:r>
              <a:rPr lang="en-US" dirty="0" smtClean="0">
                <a:latin typeface="Arial" charset="0"/>
              </a:rPr>
              <a:t>Turns victims into survivors and allows survivors to thrive</a:t>
            </a:r>
          </a:p>
          <a:p>
            <a:pPr eaLnBrk="1" hangingPunct="1">
              <a:lnSpc>
                <a:spcPct val="90000"/>
              </a:lnSpc>
            </a:pPr>
            <a:endParaRPr lang="en-US" dirty="0" smtClean="0">
              <a:latin typeface="Arial" charset="0"/>
            </a:endParaRPr>
          </a:p>
          <a:p>
            <a:pPr eaLnBrk="1" hangingPunct="1">
              <a:lnSpc>
                <a:spcPct val="90000"/>
              </a:lnSpc>
            </a:pPr>
            <a:r>
              <a:rPr lang="en-US" dirty="0" smtClean="0">
                <a:latin typeface="Arial" charset="0"/>
              </a:rPr>
              <a:t>Even though distressed, individuals are able to manage the negative behavioral outcomes in the face of risks without becoming incapacitated</a:t>
            </a:r>
          </a:p>
          <a:p>
            <a:r>
              <a:rPr lang="en-US" dirty="0" smtClean="0"/>
              <a:t>Creating those attachments and building relationships and helping the students build social</a:t>
            </a:r>
            <a:r>
              <a:rPr lang="en-US" baseline="0" dirty="0" smtClean="0"/>
              <a:t> skills.  Imperative to create safe/nurturing classrooms etc.</a:t>
            </a:r>
          </a:p>
          <a:p>
            <a:r>
              <a:rPr lang="en-US" baseline="0" dirty="0" smtClean="0"/>
              <a:t>One adult in a child’s life.</a:t>
            </a:r>
          </a:p>
          <a:p>
            <a:r>
              <a:rPr lang="en-US" baseline="0" dirty="0" smtClean="0"/>
              <a:t>Optimistic temperament – they can look beyond the situation and have hope for the future</a:t>
            </a:r>
          </a:p>
          <a:p>
            <a:r>
              <a:rPr lang="en-US" baseline="0" dirty="0" smtClean="0"/>
              <a:t>Intellectual – smart enough to see more (future)</a:t>
            </a:r>
          </a:p>
          <a:p>
            <a:r>
              <a:rPr lang="en-US" baseline="0" dirty="0" smtClean="0"/>
              <a:t>Social competency – good relationships with others which helps them cope</a:t>
            </a:r>
          </a:p>
          <a:p>
            <a:r>
              <a:rPr lang="en-US" baseline="0" dirty="0" smtClean="0"/>
              <a:t>Secure attachments – same thing</a:t>
            </a:r>
          </a:p>
          <a:p>
            <a:r>
              <a:rPr lang="en-US" baseline="0" dirty="0" smtClean="0"/>
              <a:t>Supportive families/safe communities – get a lot of care to help them cope and they can feel comfortable where they are…</a:t>
            </a:r>
            <a:endParaRPr lang="en-US" dirty="0" smtClean="0"/>
          </a:p>
          <a:p>
            <a:pPr eaLnBrk="1" hangingPunct="1">
              <a:lnSpc>
                <a:spcPct val="90000"/>
              </a:lnSpc>
            </a:pPr>
            <a:endParaRPr lang="en-US" dirty="0" smtClean="0">
              <a:latin typeface="Arial" charset="0"/>
            </a:endParaRPr>
          </a:p>
        </p:txBody>
      </p:sp>
      <p:sp>
        <p:nvSpPr>
          <p:cNvPr id="70659" name="Header Placeholder 3"/>
          <p:cNvSpPr>
            <a:spLocks noGrp="1"/>
          </p:cNvSpPr>
          <p:nvPr>
            <p:ph type="hdr" sz="quarter"/>
          </p:nvPr>
        </p:nvSpPr>
        <p:spPr>
          <a:noFill/>
        </p:spPr>
        <p:txBody>
          <a:bodyPr/>
          <a:lstStyle/>
          <a:p>
            <a:pPr defTabSz="903532"/>
            <a:r>
              <a:rPr lang="en-US" dirty="0" smtClean="0"/>
              <a:t>Presentation name location and date</a:t>
            </a:r>
          </a:p>
        </p:txBody>
      </p:sp>
      <p:sp>
        <p:nvSpPr>
          <p:cNvPr id="70660" name="Footer Placeholder 4"/>
          <p:cNvSpPr>
            <a:spLocks noGrp="1"/>
          </p:cNvSpPr>
          <p:nvPr>
            <p:ph type="ftr" sz="quarter" idx="4"/>
          </p:nvPr>
        </p:nvSpPr>
        <p:spPr>
          <a:noFill/>
        </p:spPr>
        <p:txBody>
          <a:bodyPr/>
          <a:lstStyle/>
          <a:p>
            <a:pPr defTabSz="903532"/>
            <a:r>
              <a:rPr lang="en-US" dirty="0" smtClean="0"/>
              <a:t>Presenter name and grant/center affiliation</a:t>
            </a:r>
          </a:p>
        </p:txBody>
      </p:sp>
      <p:sp>
        <p:nvSpPr>
          <p:cNvPr id="70661" name="Slide Number Placeholder 5"/>
          <p:cNvSpPr>
            <a:spLocks noGrp="1"/>
          </p:cNvSpPr>
          <p:nvPr>
            <p:ph type="sldNum" sz="quarter" idx="5"/>
          </p:nvPr>
        </p:nvSpPr>
        <p:spPr>
          <a:noFill/>
        </p:spPr>
        <p:txBody>
          <a:bodyPr/>
          <a:lstStyle/>
          <a:p>
            <a:pPr defTabSz="903532"/>
            <a:fld id="{5779F2E5-8547-412D-997E-50EF680DC63D}" type="slidenum">
              <a:rPr lang="en-US" smtClean="0"/>
              <a:pPr defTabSz="903532"/>
              <a:t>19</a:t>
            </a:fld>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a:ln/>
        </p:spPr>
      </p:sp>
      <p:sp>
        <p:nvSpPr>
          <p:cNvPr id="78850" name="Notes Placeholder 2"/>
          <p:cNvSpPr>
            <a:spLocks noGrp="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Students with trauma</a:t>
            </a:r>
            <a:r>
              <a:rPr lang="en-US" baseline="0" dirty="0" smtClean="0"/>
              <a:t> have increased special ed. Referrals, </a:t>
            </a:r>
            <a:endParaRPr lang="en-US" dirty="0" smtClean="0">
              <a:latin typeface="Arial" charset="0"/>
            </a:endParaRPr>
          </a:p>
          <a:p>
            <a:r>
              <a:rPr lang="en-US" dirty="0" smtClean="0">
                <a:latin typeface="Arial" charset="0"/>
              </a:rPr>
              <a:t>Current </a:t>
            </a:r>
            <a:r>
              <a:rPr lang="en-US" b="1" dirty="0">
                <a:latin typeface="Arial" charset="0"/>
              </a:rPr>
              <a:t>psychiatric labels</a:t>
            </a:r>
            <a:r>
              <a:rPr lang="en-US" dirty="0">
                <a:latin typeface="Arial" charset="0"/>
              </a:rPr>
              <a:t> for symptoms that are really a </a:t>
            </a:r>
            <a:r>
              <a:rPr lang="en-US" b="1" dirty="0">
                <a:latin typeface="Arial" charset="0"/>
              </a:rPr>
              <a:t>result of trauma</a:t>
            </a:r>
            <a:r>
              <a:rPr lang="en-US" dirty="0">
                <a:latin typeface="Arial" charset="0"/>
              </a:rPr>
              <a:t> – neuropsychiatric problems: ODD, ADHD, CD, Bi-polar, etc. – you can mimic almost any psychiatric disorder by trauma – same result</a:t>
            </a:r>
          </a:p>
          <a:p>
            <a:r>
              <a:rPr lang="en-US" dirty="0">
                <a:latin typeface="Arial" charset="0"/>
              </a:rPr>
              <a:t>Inattentive – what they have is </a:t>
            </a:r>
            <a:r>
              <a:rPr lang="en-US" b="1" dirty="0">
                <a:latin typeface="Arial" charset="0"/>
              </a:rPr>
              <a:t>“exactly what you would expect disease”</a:t>
            </a:r>
            <a:r>
              <a:rPr lang="en-US" dirty="0">
                <a:latin typeface="Arial" charset="0"/>
              </a:rPr>
              <a:t> – don’t get hung up on the </a:t>
            </a:r>
            <a:r>
              <a:rPr lang="en-US" b="1" u="sng" dirty="0">
                <a:latin typeface="Arial" charset="0"/>
              </a:rPr>
              <a:t>label</a:t>
            </a:r>
            <a:r>
              <a:rPr lang="en-US" dirty="0">
                <a:latin typeface="Arial" charset="0"/>
              </a:rPr>
              <a:t> – often overprescribed medications – not helpful – often taking medications that counter each other (increase this, but it blocks that) and prescribed by someone without right background/training</a:t>
            </a:r>
          </a:p>
        </p:txBody>
      </p:sp>
      <p:sp>
        <p:nvSpPr>
          <p:cNvPr id="78851" name="Header Placeholder 3"/>
          <p:cNvSpPr>
            <a:spLocks noGrp="1"/>
          </p:cNvSpPr>
          <p:nvPr>
            <p:ph type="hdr" sz="quarter"/>
          </p:nvPr>
        </p:nvSpPr>
        <p:spPr>
          <a:noFill/>
        </p:spPr>
        <p:txBody>
          <a:bodyPr/>
          <a:lstStyle/>
          <a:p>
            <a:pPr defTabSz="903532"/>
            <a:r>
              <a:rPr lang="en-US" dirty="0" smtClean="0"/>
              <a:t>Presentation name location and date</a:t>
            </a:r>
          </a:p>
        </p:txBody>
      </p:sp>
      <p:sp>
        <p:nvSpPr>
          <p:cNvPr id="78852" name="Footer Placeholder 4"/>
          <p:cNvSpPr>
            <a:spLocks noGrp="1"/>
          </p:cNvSpPr>
          <p:nvPr>
            <p:ph type="ftr" sz="quarter" idx="4"/>
          </p:nvPr>
        </p:nvSpPr>
        <p:spPr>
          <a:noFill/>
        </p:spPr>
        <p:txBody>
          <a:bodyPr/>
          <a:lstStyle/>
          <a:p>
            <a:pPr defTabSz="903532"/>
            <a:r>
              <a:rPr lang="en-US" dirty="0" smtClean="0"/>
              <a:t>Presenter name and grant/center affiliation</a:t>
            </a:r>
          </a:p>
        </p:txBody>
      </p:sp>
      <p:sp>
        <p:nvSpPr>
          <p:cNvPr id="78853" name="Slide Number Placeholder 5"/>
          <p:cNvSpPr>
            <a:spLocks noGrp="1"/>
          </p:cNvSpPr>
          <p:nvPr>
            <p:ph type="sldNum" sz="quarter" idx="5"/>
          </p:nvPr>
        </p:nvSpPr>
        <p:spPr>
          <a:noFill/>
        </p:spPr>
        <p:txBody>
          <a:bodyPr/>
          <a:lstStyle/>
          <a:p>
            <a:pPr defTabSz="903532"/>
            <a:fld id="{07B8B9FF-3427-4D18-90E9-A2FF6225342D}" type="slidenum">
              <a:rPr lang="en-US" smtClean="0"/>
              <a:pPr defTabSz="903532"/>
              <a:t>20</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a:ln/>
        </p:spPr>
      </p:sp>
      <p:sp>
        <p:nvSpPr>
          <p:cNvPr id="80898" name="Notes Placeholder 2"/>
          <p:cNvSpPr>
            <a:spLocks noGrp="1"/>
          </p:cNvSpPr>
          <p:nvPr>
            <p:ph type="body" idx="1"/>
          </p:nvPr>
        </p:nvSpPr>
        <p:spPr>
          <a:noFill/>
          <a:ln/>
        </p:spPr>
        <p:txBody>
          <a:bodyPr>
            <a:normAutofit fontScale="92500" lnSpcReduction="10000"/>
          </a:bodyPr>
          <a:lstStyle/>
          <a:p>
            <a:pPr eaLnBrk="1" hangingPunct="1">
              <a:lnSpc>
                <a:spcPct val="80000"/>
              </a:lnSpc>
              <a:buFont typeface="Wingdings" pitchFamily="2" charset="2"/>
              <a:buNone/>
            </a:pPr>
            <a:r>
              <a:rPr lang="en-US" dirty="0"/>
              <a:t>“The ability to self-regulate or modulate emotions is a key predictor of academic and social </a:t>
            </a:r>
            <a:r>
              <a:rPr lang="en-US" dirty="0" smtClean="0"/>
              <a:t>success.” </a:t>
            </a:r>
            <a:r>
              <a:rPr lang="en-US" sz="1000" dirty="0" err="1" smtClean="0"/>
              <a:t>Masten</a:t>
            </a:r>
            <a:r>
              <a:rPr lang="en-US" sz="1000" dirty="0" smtClean="0"/>
              <a:t> </a:t>
            </a:r>
            <a:r>
              <a:rPr lang="en-US" sz="1000" dirty="0"/>
              <a:t>and </a:t>
            </a:r>
            <a:r>
              <a:rPr lang="en-US" sz="1000" dirty="0" err="1"/>
              <a:t>Coatsworth</a:t>
            </a:r>
            <a:endParaRPr lang="en-US" dirty="0" smtClean="0"/>
          </a:p>
          <a:p>
            <a:r>
              <a:rPr lang="en-US" dirty="0" smtClean="0"/>
              <a:t>Lack of capacity for emotional self-regulation so critical to school functioning is probably the most striking feature of these chronically traumatized children.</a:t>
            </a:r>
          </a:p>
          <a:p>
            <a:r>
              <a:rPr lang="en-US" dirty="0" smtClean="0"/>
              <a:t>Constantly scanning the world for warning signs </a:t>
            </a:r>
          </a:p>
          <a:p>
            <a:r>
              <a:rPr lang="en-US" dirty="0" smtClean="0"/>
              <a:t>(facial expressions, voice tone, body language) constantly looking for signs of anger or other potential behaviors indicative that abuse will happen</a:t>
            </a:r>
          </a:p>
          <a:p>
            <a:pPr eaLnBrk="1" hangingPunct="1">
              <a:lnSpc>
                <a:spcPct val="80000"/>
              </a:lnSpc>
            </a:pPr>
            <a:r>
              <a:rPr lang="en-US" dirty="0" smtClean="0"/>
              <a:t>Poor impulse control</a:t>
            </a:r>
          </a:p>
          <a:p>
            <a:pPr eaLnBrk="1" hangingPunct="1">
              <a:lnSpc>
                <a:spcPct val="80000"/>
              </a:lnSpc>
            </a:pPr>
            <a:r>
              <a:rPr lang="en-US" dirty="0" smtClean="0"/>
              <a:t>Utilize aggressive behaviors to regain control over environment or to send message regarding lack of control</a:t>
            </a:r>
          </a:p>
          <a:p>
            <a:pPr eaLnBrk="1" hangingPunct="1">
              <a:lnSpc>
                <a:spcPct val="80000"/>
              </a:lnSpc>
            </a:pPr>
            <a:r>
              <a:rPr lang="en-US" dirty="0" smtClean="0"/>
              <a:t>Self soothing behaviors</a:t>
            </a:r>
          </a:p>
          <a:p>
            <a:pPr eaLnBrk="1" hangingPunct="1">
              <a:lnSpc>
                <a:spcPct val="80000"/>
              </a:lnSpc>
            </a:pPr>
            <a:r>
              <a:rPr lang="en-US" dirty="0" smtClean="0"/>
              <a:t>Sleep and eating disturbances</a:t>
            </a:r>
          </a:p>
          <a:p>
            <a:pPr eaLnBrk="1" hangingPunct="1">
              <a:lnSpc>
                <a:spcPct val="80000"/>
              </a:lnSpc>
            </a:pPr>
            <a:r>
              <a:rPr lang="en-US" dirty="0" smtClean="0"/>
              <a:t>Difficulty complying with rules</a:t>
            </a:r>
          </a:p>
          <a:p>
            <a:pPr eaLnBrk="1" hangingPunct="1">
              <a:lnSpc>
                <a:spcPct val="80000"/>
              </a:lnSpc>
            </a:pPr>
            <a:r>
              <a:rPr lang="en-US" dirty="0" smtClean="0"/>
              <a:t>Traumatic play</a:t>
            </a:r>
          </a:p>
          <a:p>
            <a:pPr defTabSz="897301" fontAlgn="base">
              <a:lnSpc>
                <a:spcPct val="80000"/>
              </a:lnSpc>
              <a:spcBef>
                <a:spcPct val="30000"/>
              </a:spcBef>
              <a:spcAft>
                <a:spcPct val="0"/>
              </a:spcAft>
              <a:defRPr/>
            </a:pPr>
            <a:r>
              <a:rPr lang="en-US" dirty="0" smtClean="0">
                <a:latin typeface="Arial" charset="0"/>
              </a:rPr>
              <a:t>Dissociation - This begins as a protective defense mechanism in the face of overwhelming trauma</a:t>
            </a:r>
          </a:p>
          <a:p>
            <a:pPr eaLnBrk="1" hangingPunct="1"/>
            <a:r>
              <a:rPr lang="en-US" dirty="0" smtClean="0">
                <a:latin typeface="Arial" charset="0"/>
              </a:rPr>
              <a:t>3 primary functions of dissociation</a:t>
            </a:r>
            <a:r>
              <a:rPr lang="en-US" baseline="0" dirty="0" smtClean="0">
                <a:latin typeface="Arial" charset="0"/>
              </a:rPr>
              <a:t> – </a:t>
            </a:r>
          </a:p>
          <a:p>
            <a:pPr eaLnBrk="1" hangingPunct="1"/>
            <a:r>
              <a:rPr lang="en-US" dirty="0" err="1" smtClean="0">
                <a:latin typeface="Arial" charset="0"/>
              </a:rPr>
              <a:t>Automatization</a:t>
            </a:r>
            <a:r>
              <a:rPr lang="en-US" dirty="0" smtClean="0">
                <a:latin typeface="Arial" charset="0"/>
              </a:rPr>
              <a:t> of behavior in the face of psychologically overwhelming circumstances</a:t>
            </a:r>
          </a:p>
          <a:p>
            <a:pPr eaLnBrk="1" hangingPunct="1"/>
            <a:r>
              <a:rPr lang="en-US" dirty="0" smtClean="0">
                <a:latin typeface="Arial" charset="0"/>
              </a:rPr>
              <a:t>Compartmentalization of painful memories and feelings</a:t>
            </a:r>
          </a:p>
          <a:p>
            <a:pPr eaLnBrk="1" hangingPunct="1"/>
            <a:r>
              <a:rPr lang="en-US" dirty="0" smtClean="0">
                <a:latin typeface="Arial" charset="0"/>
              </a:rPr>
              <a:t>Detachment from one’s self when confronting extreme trauma</a:t>
            </a:r>
          </a:p>
          <a:p>
            <a:pPr defTabSz="897301" fontAlgn="base">
              <a:lnSpc>
                <a:spcPct val="80000"/>
              </a:lnSpc>
              <a:spcBef>
                <a:spcPct val="30000"/>
              </a:spcBef>
              <a:spcAft>
                <a:spcPct val="0"/>
              </a:spcAft>
              <a:defRPr/>
            </a:pPr>
            <a:endParaRPr lang="en-US" dirty="0" smtClean="0">
              <a:latin typeface="Arial" charset="0"/>
            </a:endParaRPr>
          </a:p>
          <a:p>
            <a:pPr eaLnBrk="1" hangingPunct="1">
              <a:lnSpc>
                <a:spcPct val="80000"/>
              </a:lnSpc>
            </a:pPr>
            <a:endParaRPr lang="en-US" dirty="0" smtClean="0"/>
          </a:p>
          <a:p>
            <a:endParaRPr lang="en-US" dirty="0" smtClean="0"/>
          </a:p>
        </p:txBody>
      </p:sp>
      <p:sp>
        <p:nvSpPr>
          <p:cNvPr id="80899" name="Header Placeholder 3"/>
          <p:cNvSpPr>
            <a:spLocks noGrp="1"/>
          </p:cNvSpPr>
          <p:nvPr>
            <p:ph type="hdr" sz="quarter"/>
          </p:nvPr>
        </p:nvSpPr>
        <p:spPr>
          <a:noFill/>
        </p:spPr>
        <p:txBody>
          <a:bodyPr/>
          <a:lstStyle/>
          <a:p>
            <a:pPr defTabSz="903532"/>
            <a:r>
              <a:rPr lang="en-US" dirty="0" smtClean="0"/>
              <a:t>Presentation name location and date</a:t>
            </a:r>
          </a:p>
        </p:txBody>
      </p:sp>
      <p:sp>
        <p:nvSpPr>
          <p:cNvPr id="80900" name="Footer Placeholder 4"/>
          <p:cNvSpPr>
            <a:spLocks noGrp="1"/>
          </p:cNvSpPr>
          <p:nvPr>
            <p:ph type="ftr" sz="quarter" idx="4"/>
          </p:nvPr>
        </p:nvSpPr>
        <p:spPr>
          <a:noFill/>
        </p:spPr>
        <p:txBody>
          <a:bodyPr/>
          <a:lstStyle/>
          <a:p>
            <a:pPr defTabSz="903532"/>
            <a:r>
              <a:rPr lang="en-US" dirty="0" smtClean="0"/>
              <a:t>Presenter name and grant/center affiliation</a:t>
            </a:r>
          </a:p>
        </p:txBody>
      </p:sp>
      <p:sp>
        <p:nvSpPr>
          <p:cNvPr id="80901" name="Slide Number Placeholder 5"/>
          <p:cNvSpPr>
            <a:spLocks noGrp="1"/>
          </p:cNvSpPr>
          <p:nvPr>
            <p:ph type="sldNum" sz="quarter" idx="5"/>
          </p:nvPr>
        </p:nvSpPr>
        <p:spPr>
          <a:noFill/>
        </p:spPr>
        <p:txBody>
          <a:bodyPr/>
          <a:lstStyle/>
          <a:p>
            <a:pPr defTabSz="903532"/>
            <a:fld id="{7BE94439-3A54-47FF-8AE5-1CC787B2F6E8}" type="slidenum">
              <a:rPr lang="en-US" smtClean="0"/>
              <a:pPr defTabSz="903532"/>
              <a:t>21</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b="1" dirty="0">
                <a:latin typeface="Arial" charset="0"/>
              </a:rPr>
              <a:t>Brain Functioning is State Dependent</a:t>
            </a:r>
            <a:endParaRPr lang="en-US" dirty="0">
              <a:latin typeface="Arial" charset="0"/>
            </a:endParaRPr>
          </a:p>
          <a:p>
            <a:r>
              <a:rPr lang="en-US" b="1" dirty="0" err="1">
                <a:latin typeface="Arial" charset="0"/>
              </a:rPr>
              <a:t>Neocortex</a:t>
            </a:r>
            <a:r>
              <a:rPr lang="en-US" dirty="0">
                <a:latin typeface="Arial" charset="0"/>
              </a:rPr>
              <a:t> – most </a:t>
            </a:r>
            <a:r>
              <a:rPr lang="en-US" b="1" dirty="0">
                <a:latin typeface="Arial" charset="0"/>
              </a:rPr>
              <a:t>calm</a:t>
            </a:r>
            <a:r>
              <a:rPr lang="en-US" dirty="0">
                <a:latin typeface="Arial" charset="0"/>
              </a:rPr>
              <a:t> and creative when not </a:t>
            </a:r>
            <a:r>
              <a:rPr lang="en-US" dirty="0" err="1">
                <a:latin typeface="Arial" charset="0"/>
              </a:rPr>
              <a:t>overstimulated</a:t>
            </a:r>
            <a:r>
              <a:rPr lang="en-US" dirty="0">
                <a:latin typeface="Arial" charset="0"/>
              </a:rPr>
              <a:t> or distracted – quiet rhythms of nature, </a:t>
            </a:r>
            <a:r>
              <a:rPr lang="en-US" b="1" dirty="0">
                <a:latin typeface="Arial" charset="0"/>
              </a:rPr>
              <a:t>stress response down</a:t>
            </a:r>
            <a:r>
              <a:rPr lang="en-US" dirty="0">
                <a:latin typeface="Arial" charset="0"/>
              </a:rPr>
              <a:t>; cognition is </a:t>
            </a:r>
            <a:r>
              <a:rPr lang="en-US" b="1" dirty="0">
                <a:latin typeface="Arial" charset="0"/>
              </a:rPr>
              <a:t>abstract</a:t>
            </a:r>
            <a:r>
              <a:rPr lang="en-US" dirty="0">
                <a:latin typeface="Arial" charset="0"/>
              </a:rPr>
              <a:t>; mental state is </a:t>
            </a:r>
            <a:r>
              <a:rPr lang="en-US" b="1" dirty="0">
                <a:latin typeface="Arial" charset="0"/>
              </a:rPr>
              <a:t>calm</a:t>
            </a:r>
            <a:r>
              <a:rPr lang="en-US" dirty="0">
                <a:latin typeface="Arial" charset="0"/>
              </a:rPr>
              <a:t> – our society doesn’t allow this – best learning happens in this state and the next (</a:t>
            </a:r>
            <a:r>
              <a:rPr lang="en-US" dirty="0" err="1">
                <a:latin typeface="Arial" charset="0"/>
              </a:rPr>
              <a:t>subcortex</a:t>
            </a:r>
            <a:r>
              <a:rPr lang="en-US" dirty="0">
                <a:latin typeface="Arial" charset="0"/>
              </a:rPr>
              <a:t>) – (often hit this state in the shower)</a:t>
            </a:r>
          </a:p>
          <a:p>
            <a:r>
              <a:rPr lang="en-US" b="1" dirty="0" err="1">
                <a:latin typeface="Arial" charset="0"/>
              </a:rPr>
              <a:t>Subcortex</a:t>
            </a:r>
            <a:r>
              <a:rPr lang="en-US" dirty="0">
                <a:latin typeface="Arial" charset="0"/>
              </a:rPr>
              <a:t> – </a:t>
            </a:r>
            <a:r>
              <a:rPr lang="en-US" dirty="0" err="1">
                <a:latin typeface="Arial" charset="0"/>
              </a:rPr>
              <a:t>cogition</a:t>
            </a:r>
            <a:r>
              <a:rPr lang="en-US" dirty="0">
                <a:latin typeface="Arial" charset="0"/>
              </a:rPr>
              <a:t> is </a:t>
            </a:r>
            <a:r>
              <a:rPr lang="en-US" b="1" dirty="0">
                <a:latin typeface="Arial" charset="0"/>
              </a:rPr>
              <a:t>concrete</a:t>
            </a:r>
            <a:r>
              <a:rPr lang="en-US" dirty="0">
                <a:latin typeface="Arial" charset="0"/>
              </a:rPr>
              <a:t>, mental state is </a:t>
            </a:r>
            <a:r>
              <a:rPr lang="en-US" b="1" dirty="0">
                <a:latin typeface="Arial" charset="0"/>
              </a:rPr>
              <a:t>alert</a:t>
            </a:r>
            <a:endParaRPr lang="en-US" dirty="0">
              <a:latin typeface="Arial" charset="0"/>
            </a:endParaRPr>
          </a:p>
          <a:p>
            <a:r>
              <a:rPr lang="en-US" b="1" dirty="0">
                <a:latin typeface="Arial" charset="0"/>
              </a:rPr>
              <a:t>Limbic</a:t>
            </a:r>
            <a:r>
              <a:rPr lang="en-US" dirty="0">
                <a:latin typeface="Arial" charset="0"/>
              </a:rPr>
              <a:t> – cognition is </a:t>
            </a:r>
            <a:r>
              <a:rPr lang="en-US" b="1" dirty="0">
                <a:latin typeface="Arial" charset="0"/>
              </a:rPr>
              <a:t>emotional</a:t>
            </a:r>
            <a:r>
              <a:rPr lang="en-US" dirty="0">
                <a:latin typeface="Arial" charset="0"/>
              </a:rPr>
              <a:t> and mental state is </a:t>
            </a:r>
            <a:r>
              <a:rPr lang="en-US" b="1" dirty="0">
                <a:latin typeface="Arial" charset="0"/>
              </a:rPr>
              <a:t>alarm</a:t>
            </a:r>
            <a:endParaRPr lang="en-US" dirty="0">
              <a:latin typeface="Arial" charset="0"/>
            </a:endParaRPr>
          </a:p>
          <a:p>
            <a:r>
              <a:rPr lang="en-US" b="1" dirty="0">
                <a:latin typeface="Arial" charset="0"/>
              </a:rPr>
              <a:t>Midbrain</a:t>
            </a:r>
            <a:r>
              <a:rPr lang="en-US" dirty="0">
                <a:latin typeface="Arial" charset="0"/>
              </a:rPr>
              <a:t> – cognition is </a:t>
            </a:r>
            <a:r>
              <a:rPr lang="en-US" b="1" dirty="0">
                <a:latin typeface="Arial" charset="0"/>
              </a:rPr>
              <a:t>reactive</a:t>
            </a:r>
            <a:r>
              <a:rPr lang="en-US" dirty="0">
                <a:latin typeface="Arial" charset="0"/>
              </a:rPr>
              <a:t>, mental state is </a:t>
            </a:r>
            <a:r>
              <a:rPr lang="en-US" b="1" dirty="0">
                <a:latin typeface="Arial" charset="0"/>
              </a:rPr>
              <a:t>fear</a:t>
            </a:r>
            <a:endParaRPr lang="en-US" dirty="0">
              <a:latin typeface="Arial" charset="0"/>
            </a:endParaRPr>
          </a:p>
          <a:p>
            <a:r>
              <a:rPr lang="en-US" b="1" dirty="0">
                <a:latin typeface="Arial" charset="0"/>
              </a:rPr>
              <a:t>Autonomic</a:t>
            </a:r>
            <a:r>
              <a:rPr lang="en-US" dirty="0">
                <a:latin typeface="Arial" charset="0"/>
              </a:rPr>
              <a:t> – cognition is </a:t>
            </a:r>
            <a:r>
              <a:rPr lang="en-US" b="1" dirty="0">
                <a:latin typeface="Arial" charset="0"/>
              </a:rPr>
              <a:t>reflexive</a:t>
            </a:r>
            <a:r>
              <a:rPr lang="en-US" dirty="0">
                <a:latin typeface="Arial" charset="0"/>
              </a:rPr>
              <a:t>, mental state is </a:t>
            </a:r>
            <a:r>
              <a:rPr lang="en-US" b="1" dirty="0">
                <a:latin typeface="Arial" charset="0"/>
              </a:rPr>
              <a:t>terror</a:t>
            </a:r>
            <a:endParaRPr lang="en-US" dirty="0">
              <a:latin typeface="Arial" charset="0"/>
            </a:endParaRPr>
          </a:p>
          <a:p>
            <a:r>
              <a:rPr lang="en-US" dirty="0">
                <a:latin typeface="Arial" charset="0"/>
              </a:rPr>
              <a:t>Need </a:t>
            </a:r>
            <a:r>
              <a:rPr lang="en-US" b="1" dirty="0">
                <a:latin typeface="Arial" charset="0"/>
              </a:rPr>
              <a:t>sleep</a:t>
            </a:r>
            <a:r>
              <a:rPr lang="en-US" dirty="0">
                <a:latin typeface="Arial" charset="0"/>
              </a:rPr>
              <a:t> and </a:t>
            </a:r>
            <a:r>
              <a:rPr lang="en-US" b="1" dirty="0">
                <a:latin typeface="Arial" charset="0"/>
              </a:rPr>
              <a:t>non-structured reflective time</a:t>
            </a:r>
            <a:endParaRPr lang="en-US" dirty="0">
              <a:latin typeface="Arial" charset="0"/>
            </a:endParaRPr>
          </a:p>
          <a:p>
            <a:r>
              <a:rPr lang="en-US" b="1" dirty="0">
                <a:latin typeface="Arial" charset="0"/>
              </a:rPr>
              <a:t>Children who grow up in chaotic environments grow up in the Emotional/Alarm/Limbic Brain State - This is their baseline – their heart rate is typically high too – </a:t>
            </a:r>
            <a:endParaRPr lang="en-US" dirty="0">
              <a:latin typeface="Arial" charset="0"/>
            </a:endParaRPr>
          </a:p>
          <a:p>
            <a:r>
              <a:rPr lang="en-US" dirty="0">
                <a:latin typeface="Arial" charset="0"/>
              </a:rPr>
              <a:t>When external world is calm, with normal stressors – not on high alert all the time, only when need to be</a:t>
            </a:r>
          </a:p>
          <a:p>
            <a:r>
              <a:rPr lang="en-US" b="1" dirty="0">
                <a:latin typeface="Arial" charset="0"/>
              </a:rPr>
              <a:t>Living in chaos, wake up in an Alarm state – eventually functioning deteriorates</a:t>
            </a:r>
            <a:endParaRPr lang="en-US" dirty="0">
              <a:latin typeface="Arial" charset="0"/>
            </a:endParaRPr>
          </a:p>
          <a:p>
            <a:r>
              <a:rPr lang="en-US" dirty="0">
                <a:latin typeface="Arial" charset="0"/>
              </a:rPr>
              <a:t>As soon as </a:t>
            </a:r>
            <a:r>
              <a:rPr lang="en-US" b="1" dirty="0">
                <a:latin typeface="Arial" charset="0"/>
              </a:rPr>
              <a:t>threatened</a:t>
            </a:r>
            <a:r>
              <a:rPr lang="en-US" dirty="0">
                <a:latin typeface="Arial" charset="0"/>
              </a:rPr>
              <a:t>, start to </a:t>
            </a:r>
            <a:r>
              <a:rPr lang="en-US" b="1" dirty="0">
                <a:latin typeface="Arial" charset="0"/>
              </a:rPr>
              <a:t>regress</a:t>
            </a:r>
            <a:r>
              <a:rPr lang="en-US" dirty="0">
                <a:latin typeface="Arial" charset="0"/>
              </a:rPr>
              <a:t> down through the brain stages…</a:t>
            </a:r>
          </a:p>
          <a:p>
            <a:r>
              <a:rPr lang="en-US" b="1" dirty="0" err="1">
                <a:latin typeface="Arial" charset="0"/>
              </a:rPr>
              <a:t>Hyperarousal</a:t>
            </a:r>
            <a:r>
              <a:rPr lang="en-US" b="1" dirty="0">
                <a:latin typeface="Arial" charset="0"/>
              </a:rPr>
              <a:t> Continuum</a:t>
            </a:r>
            <a:r>
              <a:rPr lang="en-US" dirty="0">
                <a:latin typeface="Arial" charset="0"/>
              </a:rPr>
              <a:t>: kid defiant, teacher gets in face, escalates kid’s state and behavior, highly defensive mode – pisses off adult, child gets help</a:t>
            </a:r>
          </a:p>
          <a:p>
            <a:r>
              <a:rPr lang="en-US" b="1" dirty="0" err="1">
                <a:latin typeface="Arial" charset="0"/>
              </a:rPr>
              <a:t>Disassociative</a:t>
            </a:r>
            <a:r>
              <a:rPr lang="en-US" b="1" dirty="0">
                <a:latin typeface="Arial" charset="0"/>
              </a:rPr>
              <a:t> Continuum</a:t>
            </a:r>
            <a:r>
              <a:rPr lang="en-US" dirty="0">
                <a:latin typeface="Arial" charset="0"/>
              </a:rPr>
              <a:t>: teacher engages with kid, kid doesn’t want to be noticed, moves up the continuum, but it </a:t>
            </a:r>
            <a:r>
              <a:rPr lang="en-US" b="1" dirty="0">
                <a:latin typeface="Arial" charset="0"/>
              </a:rPr>
              <a:t>looks like complete compliance</a:t>
            </a:r>
            <a:r>
              <a:rPr lang="en-US" dirty="0">
                <a:latin typeface="Arial" charset="0"/>
              </a:rPr>
              <a:t>, then reaches </a:t>
            </a:r>
            <a:r>
              <a:rPr lang="en-US" b="1" dirty="0">
                <a:latin typeface="Arial" charset="0"/>
              </a:rPr>
              <a:t>complete </a:t>
            </a:r>
            <a:r>
              <a:rPr lang="en-US" b="1" dirty="0" err="1">
                <a:latin typeface="Arial" charset="0"/>
              </a:rPr>
              <a:t>disassociative</a:t>
            </a:r>
            <a:r>
              <a:rPr lang="en-US" b="1" dirty="0">
                <a:latin typeface="Arial" charset="0"/>
              </a:rPr>
              <a:t> state</a:t>
            </a:r>
            <a:r>
              <a:rPr lang="en-US" dirty="0">
                <a:latin typeface="Arial" charset="0"/>
              </a:rPr>
              <a:t> (the teacher might think the child is stupid or being passive aggressive) – these kids get no help, </a:t>
            </a:r>
            <a:r>
              <a:rPr lang="en-US" b="1" dirty="0">
                <a:latin typeface="Arial" charset="0"/>
              </a:rPr>
              <a:t>go under the radar</a:t>
            </a:r>
            <a:r>
              <a:rPr lang="en-US" dirty="0">
                <a:latin typeface="Arial" charset="0"/>
              </a:rPr>
              <a:t>.  Later in life when these kids want to physiologically release, end up using drugs, cutting, promiscuity. Need caregivers who are loving and stable – takes time. When </a:t>
            </a:r>
            <a:r>
              <a:rPr lang="en-US" dirty="0" err="1">
                <a:latin typeface="Arial" charset="0"/>
              </a:rPr>
              <a:t>hyperarousal</a:t>
            </a:r>
            <a:r>
              <a:rPr lang="en-US" dirty="0">
                <a:latin typeface="Arial" charset="0"/>
              </a:rPr>
              <a:t> kids get pushed too far, you can tell, but </a:t>
            </a:r>
            <a:r>
              <a:rPr lang="en-US" dirty="0" err="1">
                <a:latin typeface="Arial" charset="0"/>
              </a:rPr>
              <a:t>disassociative</a:t>
            </a:r>
            <a:r>
              <a:rPr lang="en-US" dirty="0">
                <a:latin typeface="Arial" charset="0"/>
              </a:rPr>
              <a:t> kids, you can’t tell, </a:t>
            </a:r>
            <a:r>
              <a:rPr lang="en-US" b="1" dirty="0">
                <a:latin typeface="Arial" charset="0"/>
              </a:rPr>
              <a:t>they’ve checked out</a:t>
            </a:r>
            <a:r>
              <a:rPr lang="en-US" dirty="0">
                <a:latin typeface="Arial" charset="0"/>
              </a:rPr>
              <a:t>.</a:t>
            </a:r>
          </a:p>
          <a:p>
            <a:r>
              <a:rPr lang="en-US" dirty="0">
                <a:latin typeface="Arial" charset="0"/>
              </a:rPr>
              <a:t>Need to take kids in </a:t>
            </a:r>
            <a:r>
              <a:rPr lang="en-US" dirty="0" err="1">
                <a:latin typeface="Arial" charset="0"/>
              </a:rPr>
              <a:t>hyperarousal</a:t>
            </a:r>
            <a:r>
              <a:rPr lang="en-US" dirty="0">
                <a:latin typeface="Arial" charset="0"/>
              </a:rPr>
              <a:t> states of arousal and bring them down.</a:t>
            </a:r>
          </a:p>
          <a:p>
            <a:endParaRPr lang="en-US" dirty="0"/>
          </a:p>
        </p:txBody>
      </p:sp>
      <p:sp>
        <p:nvSpPr>
          <p:cNvPr id="4" name="Header Placeholder 3"/>
          <p:cNvSpPr>
            <a:spLocks noGrp="1"/>
          </p:cNvSpPr>
          <p:nvPr>
            <p:ph type="hdr" sz="quarter" idx="10"/>
          </p:nvPr>
        </p:nvSpPr>
        <p:spPr/>
        <p:txBody>
          <a:bodyPr/>
          <a:lstStyle/>
          <a:p>
            <a:pPr>
              <a:defRPr/>
            </a:pPr>
            <a:r>
              <a:rPr lang="en-US" smtClean="0"/>
              <a:t>Presentation name location and date</a:t>
            </a:r>
            <a:endParaRPr lang="en-US"/>
          </a:p>
        </p:txBody>
      </p:sp>
      <p:sp>
        <p:nvSpPr>
          <p:cNvPr id="5" name="Footer Placeholder 4"/>
          <p:cNvSpPr>
            <a:spLocks noGrp="1"/>
          </p:cNvSpPr>
          <p:nvPr>
            <p:ph type="ftr" sz="quarter" idx="11"/>
          </p:nvPr>
        </p:nvSpPr>
        <p:spPr/>
        <p:txBody>
          <a:bodyPr/>
          <a:lstStyle/>
          <a:p>
            <a:pPr>
              <a:defRPr/>
            </a:pPr>
            <a:r>
              <a:rPr lang="en-US" smtClean="0"/>
              <a:t>Presenter name and grant/center affiliation</a:t>
            </a:r>
            <a:endParaRPr lang="en-US"/>
          </a:p>
        </p:txBody>
      </p:sp>
      <p:sp>
        <p:nvSpPr>
          <p:cNvPr id="6" name="Slide Number Placeholder 5"/>
          <p:cNvSpPr>
            <a:spLocks noGrp="1"/>
          </p:cNvSpPr>
          <p:nvPr>
            <p:ph type="sldNum" sz="quarter" idx="12"/>
          </p:nvPr>
        </p:nvSpPr>
        <p:spPr/>
        <p:txBody>
          <a:bodyPr/>
          <a:lstStyle/>
          <a:p>
            <a:pPr>
              <a:defRPr/>
            </a:pPr>
            <a:fld id="{A033D5A6-5A42-41E3-8443-FBFFCE6A6EF4}" type="slidenum">
              <a:rPr lang="en-US" smtClean="0"/>
              <a:pPr>
                <a:defRPr/>
              </a:pPr>
              <a:t>22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a:ln/>
        </p:spPr>
      </p:sp>
      <p:sp>
        <p:nvSpPr>
          <p:cNvPr id="82946" name="Notes Placeholder 2"/>
          <p:cNvSpPr>
            <a:spLocks noGrp="1"/>
          </p:cNvSpPr>
          <p:nvPr>
            <p:ph type="body" idx="1"/>
          </p:nvPr>
        </p:nvSpPr>
        <p:spPr>
          <a:noFill/>
          <a:ln/>
        </p:spPr>
        <p:txBody>
          <a:bodyPr/>
          <a:lstStyle/>
          <a:p>
            <a:pPr defTabSz="897301" eaLnBrk="0" fontAlgn="base" hangingPunct="0">
              <a:spcBef>
                <a:spcPct val="30000"/>
              </a:spcBef>
              <a:spcAft>
                <a:spcPct val="0"/>
              </a:spcAft>
              <a:defRPr/>
            </a:pPr>
            <a:r>
              <a:rPr lang="en-US" dirty="0" smtClean="0"/>
              <a:t>Not suggesting that teachers become therapists…just that a better understanding of the difficulties traumatized children have in modulating their</a:t>
            </a:r>
            <a:r>
              <a:rPr lang="en-US" baseline="0" dirty="0" smtClean="0"/>
              <a:t> emotions and behaviors should lead us to seek out therapeutic and PBS rather than responding punitively with suspension/expulsion</a:t>
            </a:r>
          </a:p>
          <a:p>
            <a:pPr marL="0" marR="0" indent="0" algn="l" defTabSz="897301" rtl="0" eaLnBrk="0" fontAlgn="base" latinLnBrk="0" hangingPunct="0">
              <a:lnSpc>
                <a:spcPct val="100000"/>
              </a:lnSpc>
              <a:spcBef>
                <a:spcPct val="30000"/>
              </a:spcBef>
              <a:spcAft>
                <a:spcPct val="0"/>
              </a:spcAft>
              <a:buClrTx/>
              <a:buSzTx/>
              <a:buFontTx/>
              <a:buNone/>
              <a:tabLst/>
              <a:defRPr/>
            </a:pPr>
            <a:r>
              <a:rPr lang="en-US" dirty="0" smtClean="0">
                <a:latin typeface="Arial" charset="0"/>
              </a:rPr>
              <a:t>Substance abuse – </a:t>
            </a:r>
            <a:r>
              <a:rPr lang="en-US" b="1" dirty="0" smtClean="0">
                <a:latin typeface="Arial" charset="0"/>
              </a:rPr>
              <a:t>kids grow up in anxious environments</a:t>
            </a:r>
            <a:r>
              <a:rPr lang="en-US" dirty="0" smtClean="0">
                <a:latin typeface="Arial" charset="0"/>
              </a:rPr>
              <a:t> – high levels of stress constantly – when </a:t>
            </a:r>
            <a:r>
              <a:rPr lang="en-US" b="1" dirty="0" smtClean="0">
                <a:latin typeface="Arial" charset="0"/>
              </a:rPr>
              <a:t>introduced to alcohol, relieves distress and feels good</a:t>
            </a:r>
            <a:r>
              <a:rPr lang="en-US" dirty="0" smtClean="0">
                <a:latin typeface="Arial" charset="0"/>
              </a:rPr>
              <a:t> – anxiety goes away – do it more – cocaine, opiates, stimulants – </a:t>
            </a:r>
            <a:r>
              <a:rPr lang="en-US" b="1" dirty="0" smtClean="0">
                <a:latin typeface="Arial" charset="0"/>
              </a:rPr>
              <a:t>if no other rewards in life, fill it with other things</a:t>
            </a:r>
            <a:r>
              <a:rPr lang="en-US" dirty="0" smtClean="0">
                <a:latin typeface="Arial" charset="0"/>
              </a:rPr>
              <a:t> – sweet, salty, fatty foods are rewarding – all fill reward bucket – cutting, promiscuity, alcohol/drug use… everyone needs some form of reward (</a:t>
            </a:r>
            <a:r>
              <a:rPr lang="en-US" b="1" dirty="0" smtClean="0">
                <a:latin typeface="Arial" charset="0"/>
              </a:rPr>
              <a:t>opiate </a:t>
            </a:r>
            <a:r>
              <a:rPr lang="en-US" b="1" dirty="0" err="1" smtClean="0">
                <a:latin typeface="Arial" charset="0"/>
              </a:rPr>
              <a:t>spritz</a:t>
            </a:r>
            <a:r>
              <a:rPr lang="en-US" dirty="0" smtClean="0">
                <a:latin typeface="Arial" charset="0"/>
              </a:rPr>
              <a:t>) – when away from family, not getting rewards, eat more junk food</a:t>
            </a:r>
          </a:p>
          <a:p>
            <a:pPr defTabSz="897301" eaLnBrk="0" fontAlgn="base" hangingPunct="0">
              <a:spcBef>
                <a:spcPct val="30000"/>
              </a:spcBef>
              <a:spcAft>
                <a:spcPct val="0"/>
              </a:spcAft>
              <a:defRPr/>
            </a:pPr>
            <a:r>
              <a:rPr lang="en-US" baseline="0" dirty="0" smtClean="0"/>
              <a:t>Traumatized children do not fit neatly into a single box – the symptoms of trauma can be quite varied</a:t>
            </a:r>
          </a:p>
          <a:p>
            <a:pPr defTabSz="897301" eaLnBrk="0" fontAlgn="base" hangingPunct="0">
              <a:spcBef>
                <a:spcPct val="30000"/>
              </a:spcBef>
              <a:spcAft>
                <a:spcPct val="0"/>
              </a:spcAft>
              <a:defRPr/>
            </a:pPr>
            <a:endParaRPr lang="en-US" baseline="0" dirty="0" smtClean="0"/>
          </a:p>
          <a:p>
            <a:pPr defTabSz="897301" eaLnBrk="0" fontAlgn="base" hangingPunct="0">
              <a:spcBef>
                <a:spcPct val="30000"/>
              </a:spcBef>
              <a:spcAft>
                <a:spcPct val="0"/>
              </a:spcAft>
              <a:defRPr/>
            </a:pPr>
            <a:endParaRPr lang="en-US" dirty="0" smtClean="0"/>
          </a:p>
          <a:p>
            <a:endParaRPr lang="en-US" dirty="0" smtClean="0"/>
          </a:p>
        </p:txBody>
      </p:sp>
      <p:sp>
        <p:nvSpPr>
          <p:cNvPr id="82947" name="Header Placeholder 3"/>
          <p:cNvSpPr>
            <a:spLocks noGrp="1"/>
          </p:cNvSpPr>
          <p:nvPr>
            <p:ph type="hdr" sz="quarter"/>
          </p:nvPr>
        </p:nvSpPr>
        <p:spPr>
          <a:noFill/>
        </p:spPr>
        <p:txBody>
          <a:bodyPr/>
          <a:lstStyle/>
          <a:p>
            <a:pPr defTabSz="903532"/>
            <a:r>
              <a:rPr lang="en-US" dirty="0" smtClean="0"/>
              <a:t>Presentation name location and date</a:t>
            </a:r>
          </a:p>
        </p:txBody>
      </p:sp>
      <p:sp>
        <p:nvSpPr>
          <p:cNvPr id="82948" name="Footer Placeholder 4"/>
          <p:cNvSpPr>
            <a:spLocks noGrp="1"/>
          </p:cNvSpPr>
          <p:nvPr>
            <p:ph type="ftr" sz="quarter" idx="4"/>
          </p:nvPr>
        </p:nvSpPr>
        <p:spPr>
          <a:noFill/>
        </p:spPr>
        <p:txBody>
          <a:bodyPr/>
          <a:lstStyle/>
          <a:p>
            <a:pPr defTabSz="903532"/>
            <a:r>
              <a:rPr lang="en-US" dirty="0" smtClean="0"/>
              <a:t>Presenter name and grant/center affiliation</a:t>
            </a:r>
          </a:p>
        </p:txBody>
      </p:sp>
      <p:sp>
        <p:nvSpPr>
          <p:cNvPr id="82949" name="Slide Number Placeholder 5"/>
          <p:cNvSpPr>
            <a:spLocks noGrp="1"/>
          </p:cNvSpPr>
          <p:nvPr>
            <p:ph type="sldNum" sz="quarter" idx="5"/>
          </p:nvPr>
        </p:nvSpPr>
        <p:spPr>
          <a:noFill/>
        </p:spPr>
        <p:txBody>
          <a:bodyPr/>
          <a:lstStyle/>
          <a:p>
            <a:pPr defTabSz="903532"/>
            <a:fld id="{1AEA91FD-BCBA-49ED-B119-A896C22B21E4}" type="slidenum">
              <a:rPr lang="en-US" smtClean="0"/>
              <a:pPr defTabSz="903532"/>
              <a:t>23</a:t>
            </a:fld>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a:ln/>
        </p:spPr>
      </p:sp>
      <p:sp>
        <p:nvSpPr>
          <p:cNvPr id="87042" name="Notes Placeholder 2"/>
          <p:cNvSpPr>
            <a:spLocks noGrp="1"/>
          </p:cNvSpPr>
          <p:nvPr>
            <p:ph type="body" idx="1"/>
          </p:nvPr>
        </p:nvSpPr>
        <p:spPr>
          <a:noFill/>
          <a:ln/>
        </p:spPr>
        <p:txBody>
          <a:bodyPr/>
          <a:lstStyle/>
          <a:p>
            <a:endParaRPr lang="en-US" dirty="0" smtClean="0"/>
          </a:p>
        </p:txBody>
      </p:sp>
      <p:sp>
        <p:nvSpPr>
          <p:cNvPr id="87043" name="Header Placeholder 3"/>
          <p:cNvSpPr>
            <a:spLocks noGrp="1"/>
          </p:cNvSpPr>
          <p:nvPr>
            <p:ph type="hdr" sz="quarter"/>
          </p:nvPr>
        </p:nvSpPr>
        <p:spPr>
          <a:noFill/>
        </p:spPr>
        <p:txBody>
          <a:bodyPr/>
          <a:lstStyle/>
          <a:p>
            <a:pPr defTabSz="903532"/>
            <a:r>
              <a:rPr lang="en-US" dirty="0" smtClean="0"/>
              <a:t>Presentation name location and date</a:t>
            </a:r>
          </a:p>
        </p:txBody>
      </p:sp>
      <p:sp>
        <p:nvSpPr>
          <p:cNvPr id="87044" name="Footer Placeholder 4"/>
          <p:cNvSpPr>
            <a:spLocks noGrp="1"/>
          </p:cNvSpPr>
          <p:nvPr>
            <p:ph type="ftr" sz="quarter" idx="4"/>
          </p:nvPr>
        </p:nvSpPr>
        <p:spPr>
          <a:noFill/>
        </p:spPr>
        <p:txBody>
          <a:bodyPr/>
          <a:lstStyle/>
          <a:p>
            <a:pPr defTabSz="903532"/>
            <a:r>
              <a:rPr lang="en-US" dirty="0" smtClean="0"/>
              <a:t>Presenter name and grant/center affiliation</a:t>
            </a:r>
          </a:p>
        </p:txBody>
      </p:sp>
      <p:sp>
        <p:nvSpPr>
          <p:cNvPr id="87045" name="Slide Number Placeholder 5"/>
          <p:cNvSpPr>
            <a:spLocks noGrp="1"/>
          </p:cNvSpPr>
          <p:nvPr>
            <p:ph type="sldNum" sz="quarter" idx="5"/>
          </p:nvPr>
        </p:nvSpPr>
        <p:spPr>
          <a:noFill/>
        </p:spPr>
        <p:txBody>
          <a:bodyPr/>
          <a:lstStyle/>
          <a:p>
            <a:pPr defTabSz="903532"/>
            <a:fld id="{F71DB381-AAE3-4DA1-987B-EE06DFF290ED}" type="slidenum">
              <a:rPr lang="en-US" smtClean="0"/>
              <a:pPr defTabSz="903532"/>
              <a:t>24</a:t>
            </a:fld>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p:cNvSpPr>
          <p:nvPr>
            <p:ph type="sldImg"/>
          </p:nvPr>
        </p:nvSpPr>
        <p:spPr>
          <a:ln/>
        </p:spPr>
      </p:sp>
      <p:sp>
        <p:nvSpPr>
          <p:cNvPr id="89090" name="Notes Placeholder 2"/>
          <p:cNvSpPr>
            <a:spLocks noGrp="1"/>
          </p:cNvSpPr>
          <p:nvPr>
            <p:ph type="body" idx="1"/>
          </p:nvPr>
        </p:nvSpPr>
        <p:spPr>
          <a:noFill/>
          <a:ln/>
        </p:spPr>
        <p:txBody>
          <a:bodyPr/>
          <a:lstStyle/>
          <a:p>
            <a:r>
              <a:rPr lang="en-US" dirty="0" smtClean="0"/>
              <a:t>Trauma-Informed Positive Behavior Supports</a:t>
            </a:r>
          </a:p>
          <a:p>
            <a:r>
              <a:rPr lang="en-US" dirty="0" smtClean="0"/>
              <a:t>Can’t prescribe</a:t>
            </a:r>
            <a:r>
              <a:rPr lang="en-US" baseline="0" dirty="0" smtClean="0"/>
              <a:t> one particular intervention….establish school environment that will enable traumatized children to develop positive relationships with caring adults, learn how to regulate their emotions and behaviors, and ultimately achieve at higher educational levels</a:t>
            </a:r>
          </a:p>
          <a:p>
            <a:r>
              <a:rPr lang="en-US" baseline="0" dirty="0" smtClean="0"/>
              <a:t>When schools have a better understanding of trauma they can form effective linkages with mental health professionals who have expertise in that field – advocate for resources/interventions for that child</a:t>
            </a:r>
            <a:endParaRPr lang="en-US" dirty="0" smtClean="0"/>
          </a:p>
        </p:txBody>
      </p:sp>
      <p:sp>
        <p:nvSpPr>
          <p:cNvPr id="89091" name="Header Placeholder 3"/>
          <p:cNvSpPr>
            <a:spLocks noGrp="1"/>
          </p:cNvSpPr>
          <p:nvPr>
            <p:ph type="hdr" sz="quarter"/>
          </p:nvPr>
        </p:nvSpPr>
        <p:spPr>
          <a:noFill/>
        </p:spPr>
        <p:txBody>
          <a:bodyPr/>
          <a:lstStyle/>
          <a:p>
            <a:pPr defTabSz="903532"/>
            <a:r>
              <a:rPr lang="en-US" dirty="0" smtClean="0"/>
              <a:t>Presentation name location and date</a:t>
            </a:r>
          </a:p>
        </p:txBody>
      </p:sp>
      <p:sp>
        <p:nvSpPr>
          <p:cNvPr id="89092" name="Footer Placeholder 4"/>
          <p:cNvSpPr>
            <a:spLocks noGrp="1"/>
          </p:cNvSpPr>
          <p:nvPr>
            <p:ph type="ftr" sz="quarter" idx="4"/>
          </p:nvPr>
        </p:nvSpPr>
        <p:spPr>
          <a:noFill/>
        </p:spPr>
        <p:txBody>
          <a:bodyPr/>
          <a:lstStyle/>
          <a:p>
            <a:pPr defTabSz="903532"/>
            <a:r>
              <a:rPr lang="en-US" dirty="0" smtClean="0"/>
              <a:t>Presenter name and grant/center affiliation</a:t>
            </a:r>
          </a:p>
        </p:txBody>
      </p:sp>
      <p:sp>
        <p:nvSpPr>
          <p:cNvPr id="89093" name="Slide Number Placeholder 5"/>
          <p:cNvSpPr>
            <a:spLocks noGrp="1"/>
          </p:cNvSpPr>
          <p:nvPr>
            <p:ph type="sldNum" sz="quarter" idx="5"/>
          </p:nvPr>
        </p:nvSpPr>
        <p:spPr>
          <a:noFill/>
        </p:spPr>
        <p:txBody>
          <a:bodyPr/>
          <a:lstStyle/>
          <a:p>
            <a:pPr defTabSz="903532"/>
            <a:fld id="{39402749-99EF-44EC-850F-0C0AA9C9E5E0}" type="slidenum">
              <a:rPr lang="en-US" smtClean="0"/>
              <a:pPr defTabSz="903532"/>
              <a:t>26</a:t>
            </a:fld>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normAutofit fontScale="25000" lnSpcReduction="20000"/>
          </a:bodyPr>
          <a:lstStyle/>
          <a:p>
            <a:pPr marL="0" marR="0" indent="0" algn="l" defTabSz="914400" rtl="0" eaLnBrk="1" fontAlgn="auto" latinLnBrk="0" hangingPunct="1">
              <a:lnSpc>
                <a:spcPct val="90000"/>
              </a:lnSpc>
              <a:spcBef>
                <a:spcPts val="0"/>
              </a:spcBef>
              <a:spcAft>
                <a:spcPts val="0"/>
              </a:spcAft>
              <a:buClrTx/>
              <a:buSzTx/>
              <a:buFontTx/>
              <a:buNone/>
              <a:tabLst/>
              <a:defRPr/>
            </a:pPr>
            <a:r>
              <a:rPr lang="en-US" sz="2800" dirty="0" smtClean="0"/>
              <a:t>Positive relationships: </a:t>
            </a:r>
            <a:r>
              <a:rPr lang="en-US" sz="1800" b="1" dirty="0" smtClean="0">
                <a:latin typeface="Arial" charset="0"/>
              </a:rPr>
              <a:t>Being connected with others is more powerful than want of drugs</a:t>
            </a:r>
            <a:r>
              <a:rPr lang="en-US" sz="1800" dirty="0" smtClean="0">
                <a:latin typeface="Arial" charset="0"/>
              </a:rPr>
              <a:t> – monkey study – when monkeys were presented with the choice between </a:t>
            </a:r>
            <a:r>
              <a:rPr lang="en-US" sz="1800" b="1" dirty="0" smtClean="0">
                <a:latin typeface="Arial" charset="0"/>
              </a:rPr>
              <a:t>cocaine or monkey food</a:t>
            </a:r>
            <a:r>
              <a:rPr lang="en-US" sz="1800" dirty="0" smtClean="0">
                <a:latin typeface="Arial" charset="0"/>
              </a:rPr>
              <a:t>, they became cocaine addicts; presented with </a:t>
            </a:r>
            <a:r>
              <a:rPr lang="en-US" sz="1800" b="1" dirty="0" smtClean="0">
                <a:latin typeface="Arial" charset="0"/>
              </a:rPr>
              <a:t>cocaine versus m and m’s</a:t>
            </a:r>
            <a:r>
              <a:rPr lang="en-US" sz="1800" dirty="0" smtClean="0">
                <a:latin typeface="Arial" charset="0"/>
              </a:rPr>
              <a:t> – they used each about equally and did not become addicts; when they could choose between </a:t>
            </a:r>
            <a:r>
              <a:rPr lang="en-US" sz="1800" b="1" dirty="0" smtClean="0">
                <a:latin typeface="Arial" charset="0"/>
              </a:rPr>
              <a:t>cocaine or interacting with another</a:t>
            </a:r>
            <a:r>
              <a:rPr lang="en-US" sz="1800" dirty="0" smtClean="0">
                <a:latin typeface="Arial" charset="0"/>
              </a:rPr>
              <a:t> monkey (relationship) – they always chose the relationship and did not become addicted to cocaine. (unless the monkey they could choose to interact with was their mother in law – joke).  Tammy Cole</a:t>
            </a:r>
          </a:p>
          <a:p>
            <a:pPr eaLnBrk="1" hangingPunct="1">
              <a:lnSpc>
                <a:spcPct val="90000"/>
              </a:lnSpc>
              <a:defRPr/>
            </a:pPr>
            <a:r>
              <a:rPr lang="en-US" sz="1800" dirty="0" smtClean="0"/>
              <a:t>Create </a:t>
            </a:r>
            <a:r>
              <a:rPr lang="en-US" sz="1800" dirty="0"/>
              <a:t>structure</a:t>
            </a:r>
          </a:p>
          <a:p>
            <a:pPr lvl="1" eaLnBrk="1" hangingPunct="1">
              <a:lnSpc>
                <a:spcPct val="90000"/>
              </a:lnSpc>
              <a:defRPr/>
            </a:pPr>
            <a:r>
              <a:rPr lang="en-US" sz="1800" dirty="0"/>
              <a:t>Allow the child to know you are in charge and that your decisions are fair, caring and trustworthy</a:t>
            </a:r>
            <a:r>
              <a:rPr lang="en-US" sz="1800" dirty="0" smtClean="0"/>
              <a:t>.</a:t>
            </a:r>
          </a:p>
          <a:p>
            <a:pPr lvl="1" eaLnBrk="1" hangingPunct="1">
              <a:lnSpc>
                <a:spcPct val="90000"/>
              </a:lnSpc>
              <a:defRPr/>
            </a:pPr>
            <a:r>
              <a:rPr lang="en-US" sz="1800" dirty="0" smtClean="0"/>
              <a:t>You will not tolerat</a:t>
            </a:r>
            <a:r>
              <a:rPr lang="en-US" sz="1800" baseline="0" dirty="0" smtClean="0"/>
              <a:t>e bullying </a:t>
            </a:r>
            <a:endParaRPr lang="en-US" sz="1800" dirty="0"/>
          </a:p>
          <a:p>
            <a:pPr lvl="1" eaLnBrk="1" hangingPunct="1">
              <a:lnSpc>
                <a:spcPct val="90000"/>
              </a:lnSpc>
              <a:defRPr/>
            </a:pPr>
            <a:r>
              <a:rPr lang="en-US" sz="1800" dirty="0"/>
              <a:t>Establish and maintain clear boundaries</a:t>
            </a:r>
          </a:p>
          <a:p>
            <a:pPr lvl="1" eaLnBrk="1" hangingPunct="1">
              <a:lnSpc>
                <a:spcPct val="90000"/>
              </a:lnSpc>
              <a:defRPr/>
            </a:pPr>
            <a:r>
              <a:rPr lang="en-US" sz="1800" dirty="0"/>
              <a:t>Focus on positives/firm limit on negatives</a:t>
            </a:r>
          </a:p>
          <a:p>
            <a:pPr lvl="0" eaLnBrk="1" hangingPunct="1">
              <a:lnSpc>
                <a:spcPct val="90000"/>
              </a:lnSpc>
              <a:defRPr/>
            </a:pPr>
            <a:endParaRPr lang="en-US" sz="1800" dirty="0"/>
          </a:p>
          <a:p>
            <a:pPr eaLnBrk="1" hangingPunct="1">
              <a:lnSpc>
                <a:spcPct val="90000"/>
              </a:lnSpc>
              <a:defRPr/>
            </a:pPr>
            <a:r>
              <a:rPr lang="en-US" sz="1800" dirty="0"/>
              <a:t>Reduce isolation</a:t>
            </a:r>
          </a:p>
          <a:p>
            <a:pPr lvl="1" eaLnBrk="1" hangingPunct="1">
              <a:lnSpc>
                <a:spcPct val="90000"/>
              </a:lnSpc>
              <a:defRPr/>
            </a:pPr>
            <a:r>
              <a:rPr lang="en-US" sz="1800" dirty="0"/>
              <a:t>Scared, lonely, bored, sad	</a:t>
            </a:r>
          </a:p>
          <a:p>
            <a:pPr lvl="1" eaLnBrk="1" hangingPunct="1">
              <a:lnSpc>
                <a:spcPct val="90000"/>
              </a:lnSpc>
              <a:defRPr/>
            </a:pPr>
            <a:r>
              <a:rPr lang="en-US" sz="1800" dirty="0"/>
              <a:t>Join others, contribute to a group</a:t>
            </a:r>
          </a:p>
          <a:p>
            <a:pPr eaLnBrk="1" hangingPunct="1">
              <a:lnSpc>
                <a:spcPct val="90000"/>
              </a:lnSpc>
              <a:defRPr/>
            </a:pPr>
            <a:r>
              <a:rPr lang="en-US" sz="1800" dirty="0"/>
              <a:t>Establish clear guidelines around safe and unsafe behavior—encourage the children to model kindness and hold unkind behavior accountable (kindergarten teacher showed kids where to go and not to before problems..others didn’t and had to use the whistle and respond to problem/stress)</a:t>
            </a:r>
          </a:p>
          <a:p>
            <a:pPr eaLnBrk="1" hangingPunct="1">
              <a:lnSpc>
                <a:spcPct val="90000"/>
              </a:lnSpc>
              <a:defRPr/>
            </a:pPr>
            <a:r>
              <a:rPr lang="en-US" sz="1800" dirty="0"/>
              <a:t>Establish Predictability: clarity of position/consistency of approach: consistency in responsiveness and availability (reduces anxiety)</a:t>
            </a:r>
            <a:endParaRPr lang="en-US" sz="1800" b="1" dirty="0"/>
          </a:p>
          <a:p>
            <a:pPr lvl="1" eaLnBrk="1" hangingPunct="1">
              <a:lnSpc>
                <a:spcPct val="90000"/>
              </a:lnSpc>
              <a:defRPr/>
            </a:pPr>
            <a:r>
              <a:rPr lang="en-US" sz="1800" dirty="0"/>
              <a:t>Timing of lessons and activities</a:t>
            </a:r>
          </a:p>
          <a:p>
            <a:pPr lvl="1" eaLnBrk="1" hangingPunct="1">
              <a:lnSpc>
                <a:spcPct val="90000"/>
              </a:lnSpc>
              <a:defRPr/>
            </a:pPr>
            <a:r>
              <a:rPr lang="en-US" sz="1800" dirty="0"/>
              <a:t>Transitions </a:t>
            </a:r>
          </a:p>
          <a:p>
            <a:pPr lvl="1" eaLnBrk="1" hangingPunct="1">
              <a:lnSpc>
                <a:spcPct val="90000"/>
              </a:lnSpc>
              <a:defRPr/>
            </a:pPr>
            <a:r>
              <a:rPr lang="en-US" sz="1800" dirty="0"/>
              <a:t>Safety—give warning for fire drills, etc.</a:t>
            </a:r>
          </a:p>
          <a:p>
            <a:pPr eaLnBrk="1" hangingPunct="1">
              <a:lnSpc>
                <a:spcPct val="80000"/>
              </a:lnSpc>
              <a:buFont typeface="Wingdings" pitchFamily="2" charset="2"/>
              <a:buNone/>
              <a:defRPr/>
            </a:pPr>
            <a:r>
              <a:rPr lang="en-US" sz="2100" dirty="0"/>
              <a:t>Setting the parameters of acceptable behavior among all. Children must be taught acceptable behavior and adults must model it.</a:t>
            </a:r>
          </a:p>
          <a:p>
            <a:pPr eaLnBrk="1" hangingPunct="1">
              <a:lnSpc>
                <a:spcPct val="80000"/>
              </a:lnSpc>
              <a:defRPr/>
            </a:pPr>
            <a:r>
              <a:rPr lang="en-US" sz="2100" dirty="0"/>
              <a:t>Balancing accountability with understanding of traumatic behavior</a:t>
            </a:r>
          </a:p>
          <a:p>
            <a:pPr eaLnBrk="1" hangingPunct="1">
              <a:lnSpc>
                <a:spcPct val="80000"/>
              </a:lnSpc>
              <a:defRPr/>
            </a:pPr>
            <a:r>
              <a:rPr lang="en-US" sz="2100" dirty="0"/>
              <a:t>Teaching rules to traumatized children</a:t>
            </a:r>
          </a:p>
          <a:p>
            <a:pPr eaLnBrk="1" hangingPunct="1">
              <a:lnSpc>
                <a:spcPct val="80000"/>
              </a:lnSpc>
              <a:defRPr/>
            </a:pPr>
            <a:r>
              <a:rPr lang="en-US" sz="2100" dirty="0"/>
              <a:t>Minimizing disruption of education/planned activities</a:t>
            </a:r>
          </a:p>
          <a:p>
            <a:pPr eaLnBrk="1" hangingPunct="1">
              <a:lnSpc>
                <a:spcPct val="80000"/>
              </a:lnSpc>
              <a:defRPr/>
            </a:pPr>
            <a:r>
              <a:rPr lang="en-US" sz="2100" dirty="0"/>
              <a:t>Creating uniform rules and consequences</a:t>
            </a:r>
          </a:p>
          <a:p>
            <a:pPr eaLnBrk="1" hangingPunct="1">
              <a:lnSpc>
                <a:spcPct val="80000"/>
              </a:lnSpc>
              <a:defRPr/>
            </a:pPr>
            <a:r>
              <a:rPr lang="en-US" sz="2100" dirty="0"/>
              <a:t>Model respectful, nonviolent relationships</a:t>
            </a:r>
          </a:p>
          <a:p>
            <a:pPr eaLnBrk="1" hangingPunct="1">
              <a:lnSpc>
                <a:spcPct val="80000"/>
              </a:lnSpc>
              <a:defRPr/>
            </a:pPr>
            <a:r>
              <a:rPr lang="en-US" sz="2100" dirty="0"/>
              <a:t>Have clear expectations and consistent response when rules get broken</a:t>
            </a:r>
          </a:p>
          <a:p>
            <a:pPr lvl="1" eaLnBrk="1" hangingPunct="1">
              <a:lnSpc>
                <a:spcPct val="80000"/>
              </a:lnSpc>
              <a:defRPr/>
            </a:pPr>
            <a:r>
              <a:rPr lang="en-US" sz="2100" dirty="0"/>
              <a:t>Adhere to developmentally appropriate norms</a:t>
            </a:r>
          </a:p>
          <a:p>
            <a:pPr lvl="1" eaLnBrk="1" hangingPunct="1">
              <a:lnSpc>
                <a:spcPct val="80000"/>
              </a:lnSpc>
              <a:defRPr/>
            </a:pPr>
            <a:r>
              <a:rPr lang="en-US" sz="2100" dirty="0"/>
              <a:t>Treat all children equally </a:t>
            </a:r>
          </a:p>
          <a:p>
            <a:pPr eaLnBrk="1" hangingPunct="1">
              <a:lnSpc>
                <a:spcPct val="80000"/>
              </a:lnSpc>
              <a:defRPr/>
            </a:pPr>
            <a:r>
              <a:rPr lang="en-US" sz="2100" dirty="0"/>
              <a:t>Praise positive behavior</a:t>
            </a:r>
          </a:p>
          <a:p>
            <a:pPr eaLnBrk="1" hangingPunct="1">
              <a:lnSpc>
                <a:spcPct val="80000"/>
              </a:lnSpc>
              <a:defRPr/>
            </a:pPr>
            <a:r>
              <a:rPr lang="en-US" sz="2200" dirty="0"/>
              <a:t>The idea of acknowledging when a child does something well</a:t>
            </a:r>
          </a:p>
          <a:p>
            <a:pPr lvl="1" eaLnBrk="1" hangingPunct="1">
              <a:lnSpc>
                <a:spcPct val="80000"/>
              </a:lnSpc>
              <a:defRPr/>
            </a:pPr>
            <a:r>
              <a:rPr lang="en-US" sz="2200" dirty="0"/>
              <a:t>Often not done enough even though it is something we desperately crave as human beings</a:t>
            </a:r>
          </a:p>
          <a:p>
            <a:pPr eaLnBrk="1" hangingPunct="1">
              <a:lnSpc>
                <a:spcPct val="80000"/>
              </a:lnSpc>
              <a:defRPr/>
            </a:pPr>
            <a:r>
              <a:rPr lang="en-US" sz="2200" dirty="0"/>
              <a:t>Hints for effective praise:</a:t>
            </a:r>
          </a:p>
          <a:p>
            <a:pPr lvl="1" eaLnBrk="1" hangingPunct="1">
              <a:lnSpc>
                <a:spcPct val="80000"/>
              </a:lnSpc>
              <a:defRPr/>
            </a:pPr>
            <a:r>
              <a:rPr lang="en-US" sz="2200" dirty="0"/>
              <a:t>Praise a specific behavior </a:t>
            </a:r>
          </a:p>
          <a:p>
            <a:pPr lvl="1" eaLnBrk="1" hangingPunct="1">
              <a:lnSpc>
                <a:spcPct val="80000"/>
              </a:lnSpc>
              <a:defRPr/>
            </a:pPr>
            <a:r>
              <a:rPr lang="en-US" sz="2200" dirty="0"/>
              <a:t>Provide praise as soon as possible after the behavior has occurred</a:t>
            </a:r>
          </a:p>
          <a:p>
            <a:pPr lvl="1" eaLnBrk="1" hangingPunct="1">
              <a:lnSpc>
                <a:spcPct val="80000"/>
              </a:lnSpc>
              <a:defRPr/>
            </a:pPr>
            <a:r>
              <a:rPr lang="en-US" sz="2200" dirty="0"/>
              <a:t>Provide praise with the same level of intensity as you would discipline or criticism </a:t>
            </a:r>
          </a:p>
          <a:p>
            <a:pPr defTabSz="897301" fontAlgn="base">
              <a:lnSpc>
                <a:spcPct val="80000"/>
              </a:lnSpc>
              <a:spcBef>
                <a:spcPct val="30000"/>
              </a:spcBef>
              <a:spcAft>
                <a:spcPct val="0"/>
              </a:spcAft>
              <a:defRPr/>
            </a:pPr>
            <a:r>
              <a:rPr lang="en-US" b="1" dirty="0">
                <a:latin typeface="Arial" charset="0"/>
              </a:rPr>
              <a:t>Attention for appropriate behavior</a:t>
            </a:r>
            <a:r>
              <a:rPr lang="en-US" dirty="0">
                <a:latin typeface="Arial" charset="0"/>
              </a:rPr>
              <a:t> is rewarding for students – approval – “normal” kids need attention about every 10 minutes, but kids with higher needs need it more often</a:t>
            </a:r>
          </a:p>
          <a:p>
            <a:pPr lvl="0" eaLnBrk="1" hangingPunct="1">
              <a:lnSpc>
                <a:spcPct val="80000"/>
              </a:lnSpc>
              <a:defRPr/>
            </a:pPr>
            <a:endParaRPr lang="en-US" sz="2200" dirty="0"/>
          </a:p>
          <a:p>
            <a:pPr lvl="1" eaLnBrk="1" hangingPunct="1">
              <a:lnSpc>
                <a:spcPct val="80000"/>
              </a:lnSpc>
              <a:defRPr/>
            </a:pPr>
            <a:r>
              <a:rPr lang="en-US" sz="2200" dirty="0"/>
              <a:t>Other ideas:</a:t>
            </a:r>
          </a:p>
          <a:p>
            <a:pPr eaLnBrk="1" hangingPunct="1">
              <a:lnSpc>
                <a:spcPct val="80000"/>
              </a:lnSpc>
              <a:defRPr/>
            </a:pPr>
            <a:r>
              <a:rPr lang="en-US" sz="2200" dirty="0"/>
              <a:t>Get the parents involved</a:t>
            </a:r>
          </a:p>
          <a:p>
            <a:pPr marL="523425" indent="-523425">
              <a:lnSpc>
                <a:spcPct val="80000"/>
              </a:lnSpc>
              <a:defRPr/>
            </a:pPr>
            <a:r>
              <a:rPr lang="en-US" sz="2400" dirty="0"/>
              <a:t>Students living in complex trauma may have learned maladaptive coping responses in social situations (I.e. bullying their way through a social encounter with other children.)</a:t>
            </a:r>
          </a:p>
          <a:p>
            <a:pPr marL="523425" indent="-523425">
              <a:lnSpc>
                <a:spcPct val="80000"/>
              </a:lnSpc>
              <a:defRPr/>
            </a:pPr>
            <a:r>
              <a:rPr lang="en-US" sz="2400" dirty="0"/>
              <a:t>Students in these situations typically respond with either extreme anger or withdrawal</a:t>
            </a:r>
          </a:p>
          <a:p>
            <a:pPr marL="523425" indent="-523425">
              <a:lnSpc>
                <a:spcPct val="80000"/>
              </a:lnSpc>
              <a:defRPr/>
            </a:pPr>
            <a:r>
              <a:rPr lang="en-US" sz="2400" dirty="0"/>
              <a:t>Goal:  Help them to learn and identify healthy, self supportive ways of responding to situations</a:t>
            </a:r>
          </a:p>
          <a:p>
            <a:pPr marL="523425" indent="-523425">
              <a:lnSpc>
                <a:spcPct val="80000"/>
              </a:lnSpc>
              <a:defRPr/>
            </a:pPr>
            <a:r>
              <a:rPr lang="en-US" sz="2400" dirty="0"/>
              <a:t>Students SHOULD come to school ready to learn, but they don’t – we have to step up to this</a:t>
            </a:r>
          </a:p>
          <a:p>
            <a:pPr marL="523425" indent="-523425">
              <a:lnSpc>
                <a:spcPct val="80000"/>
              </a:lnSpc>
              <a:defRPr/>
            </a:pPr>
            <a:r>
              <a:rPr lang="en-US" sz="2400" dirty="0"/>
              <a:t>Example of Social Skills you want to enhance</a:t>
            </a:r>
            <a:r>
              <a:rPr lang="en-US" sz="2400" dirty="0" smtClean="0"/>
              <a:t>:</a:t>
            </a:r>
          </a:p>
          <a:p>
            <a:pPr marL="523425" indent="-523425">
              <a:lnSpc>
                <a:spcPct val="80000"/>
              </a:lnSpc>
              <a:defRPr/>
            </a:pPr>
            <a:r>
              <a:rPr lang="en-US" sz="2400" dirty="0" smtClean="0"/>
              <a:t>(problem solving, conflict resolution, relaxation, emotional identification and regulation)</a:t>
            </a:r>
            <a:endParaRPr lang="en-US" sz="2400" dirty="0"/>
          </a:p>
          <a:p>
            <a:pPr marL="523425" indent="-523425">
              <a:lnSpc>
                <a:spcPct val="80000"/>
              </a:lnSpc>
              <a:defRPr/>
            </a:pPr>
            <a:r>
              <a:rPr lang="en-US" sz="2400" dirty="0"/>
              <a:t>Taking turns</a:t>
            </a:r>
          </a:p>
          <a:p>
            <a:pPr marL="523425" indent="-523425">
              <a:lnSpc>
                <a:spcPct val="80000"/>
              </a:lnSpc>
              <a:defRPr/>
            </a:pPr>
            <a:r>
              <a:rPr lang="en-US" sz="2400" dirty="0"/>
              <a:t>Listening to others</a:t>
            </a:r>
          </a:p>
          <a:p>
            <a:pPr marL="523425" indent="-523425">
              <a:lnSpc>
                <a:spcPct val="80000"/>
              </a:lnSpc>
              <a:defRPr/>
            </a:pPr>
            <a:r>
              <a:rPr lang="en-US" sz="2400" dirty="0"/>
              <a:t>Following the directions of others</a:t>
            </a:r>
          </a:p>
          <a:p>
            <a:pPr marL="523425" indent="-523425">
              <a:lnSpc>
                <a:spcPct val="80000"/>
              </a:lnSpc>
              <a:defRPr/>
            </a:pPr>
            <a:r>
              <a:rPr lang="en-US" sz="2400" dirty="0"/>
              <a:t>Provide an environment conducive to skill building and reward positive social interaction whenever possible</a:t>
            </a:r>
          </a:p>
          <a:p>
            <a:pPr marL="523425" indent="-523425">
              <a:lnSpc>
                <a:spcPct val="80000"/>
              </a:lnSpc>
              <a:defRPr/>
            </a:pPr>
            <a:r>
              <a:rPr lang="en-US" sz="2400" dirty="0"/>
              <a:t>Emotional regulation – recognizing bodily sensations as emotional indicators, emotional vocabulary, communicating feelings, coping with arousal level (contain it, manage it), learn to recognize own triggers, recognize emotional cues in others, </a:t>
            </a:r>
          </a:p>
          <a:p>
            <a:pPr>
              <a:defRPr/>
            </a:pPr>
            <a:r>
              <a:rPr lang="en-US" dirty="0" smtClean="0"/>
              <a:t>Example of Social Skills you want to enhance:</a:t>
            </a:r>
          </a:p>
          <a:p>
            <a:pPr>
              <a:defRPr/>
            </a:pPr>
            <a:r>
              <a:rPr lang="en-US" dirty="0" smtClean="0"/>
              <a:t>Taking turns</a:t>
            </a:r>
          </a:p>
          <a:p>
            <a:pPr>
              <a:defRPr/>
            </a:pPr>
            <a:r>
              <a:rPr lang="en-US" dirty="0" smtClean="0"/>
              <a:t>Listening to others</a:t>
            </a:r>
          </a:p>
          <a:p>
            <a:pPr>
              <a:defRPr/>
            </a:pPr>
            <a:r>
              <a:rPr lang="en-US" dirty="0" smtClean="0"/>
              <a:t>Following the directions of others</a:t>
            </a:r>
          </a:p>
          <a:p>
            <a:pPr>
              <a:defRPr/>
            </a:pPr>
            <a:r>
              <a:rPr lang="en-US" dirty="0" smtClean="0"/>
              <a:t>Provide an environment conducive to skill building and reward positive social interaction whenever possible</a:t>
            </a:r>
          </a:p>
          <a:p>
            <a:pPr eaLnBrk="1" hangingPunct="1">
              <a:lnSpc>
                <a:spcPct val="80000"/>
              </a:lnSpc>
              <a:defRPr/>
            </a:pPr>
            <a:r>
              <a:rPr lang="en-US" sz="2400" dirty="0"/>
              <a:t>Selective Attention</a:t>
            </a:r>
          </a:p>
          <a:p>
            <a:pPr eaLnBrk="1" hangingPunct="1">
              <a:lnSpc>
                <a:spcPct val="80000"/>
              </a:lnSpc>
            </a:pPr>
            <a:r>
              <a:rPr lang="en-US" sz="1600" dirty="0"/>
              <a:t>This approach is based on “the idea that children want focused, emotionally intense attention from their caregivers and that they will continue to exhibit behaviors that get this type of attention, even though the attention takes a negative form.” (i.e. yelling)</a:t>
            </a:r>
          </a:p>
          <a:p>
            <a:pPr eaLnBrk="1" hangingPunct="1">
              <a:lnSpc>
                <a:spcPct val="80000"/>
              </a:lnSpc>
            </a:pPr>
            <a:r>
              <a:rPr lang="en-US" sz="1600" dirty="0"/>
              <a:t>We typically tend to respond to more negative than positive behavior thus reinforcing the very behaviors we are attempting to get them to stop</a:t>
            </a:r>
          </a:p>
          <a:p>
            <a:pPr eaLnBrk="1" hangingPunct="1">
              <a:lnSpc>
                <a:spcPct val="80000"/>
              </a:lnSpc>
              <a:buFont typeface="Wingdings" pitchFamily="2" charset="2"/>
              <a:buNone/>
            </a:pPr>
            <a:r>
              <a:rPr lang="en-US" sz="1600" dirty="0"/>
              <a:t>Goal is to praise the good behaviors and attempt to ignore the not so good behaviors</a:t>
            </a:r>
          </a:p>
          <a:p>
            <a:pPr eaLnBrk="1" hangingPunct="1">
              <a:lnSpc>
                <a:spcPct val="80000"/>
              </a:lnSpc>
              <a:buFont typeface="Wingdings" pitchFamily="2" charset="2"/>
              <a:buNone/>
            </a:pPr>
            <a:r>
              <a:rPr lang="en-US" sz="1600" dirty="0"/>
              <a:t>Examples of types of behaviors to attempt to ignore:</a:t>
            </a:r>
          </a:p>
          <a:p>
            <a:pPr lvl="1" eaLnBrk="1" hangingPunct="1">
              <a:lnSpc>
                <a:spcPct val="80000"/>
              </a:lnSpc>
            </a:pPr>
            <a:r>
              <a:rPr lang="en-US" sz="1400" dirty="0"/>
              <a:t>Temper tantrums or angry verbalizations directed at the caregiver</a:t>
            </a:r>
          </a:p>
          <a:p>
            <a:pPr lvl="1" eaLnBrk="1" hangingPunct="1">
              <a:lnSpc>
                <a:spcPct val="80000"/>
              </a:lnSpc>
            </a:pPr>
            <a:r>
              <a:rPr lang="en-US" sz="1400" dirty="0"/>
              <a:t>Making nasty faces, rolling eyes</a:t>
            </a:r>
          </a:p>
          <a:p>
            <a:pPr lvl="1" eaLnBrk="1" hangingPunct="1">
              <a:lnSpc>
                <a:spcPct val="80000"/>
              </a:lnSpc>
            </a:pPr>
            <a:r>
              <a:rPr lang="en-US" sz="1400" dirty="0"/>
              <a:t>Mocking or taunting the parent</a:t>
            </a:r>
          </a:p>
          <a:p>
            <a:pPr lvl="1" eaLnBrk="1" hangingPunct="1">
              <a:lnSpc>
                <a:spcPct val="80000"/>
              </a:lnSpc>
            </a:pPr>
            <a:r>
              <a:rPr lang="en-US" sz="1400" dirty="0"/>
              <a:t>Comments intended to provoke or irritate the parent</a:t>
            </a:r>
          </a:p>
          <a:p>
            <a:pPr eaLnBrk="1" hangingPunct="1">
              <a:lnSpc>
                <a:spcPct val="80000"/>
              </a:lnSpc>
              <a:buFont typeface="Wingdings" pitchFamily="2" charset="2"/>
              <a:buNone/>
            </a:pPr>
            <a:r>
              <a:rPr lang="en-US" sz="1600" dirty="0"/>
              <a:t>These behaviors are typically unpleasant but not harmful</a:t>
            </a:r>
          </a:p>
          <a:p>
            <a:pPr eaLnBrk="1" hangingPunct="1">
              <a:lnSpc>
                <a:spcPct val="80000"/>
              </a:lnSpc>
              <a:buFont typeface="Wingdings" pitchFamily="2" charset="2"/>
              <a:buNone/>
            </a:pPr>
            <a:r>
              <a:rPr lang="en-US" sz="1600" dirty="0"/>
              <a:t>Goal of the caregiver is to remain calm, dispassionate, and in control during these attempts</a:t>
            </a:r>
          </a:p>
          <a:p>
            <a:pPr eaLnBrk="1" hangingPunct="1">
              <a:lnSpc>
                <a:spcPct val="80000"/>
              </a:lnSpc>
              <a:buFont typeface="Wingdings" pitchFamily="2" charset="2"/>
              <a:buNone/>
            </a:pPr>
            <a:r>
              <a:rPr lang="en-US" sz="1600" dirty="0"/>
              <a:t>Praise when child turns it around</a:t>
            </a:r>
          </a:p>
          <a:p>
            <a:pPr eaLnBrk="1" hangingPunct="1">
              <a:lnSpc>
                <a:spcPct val="80000"/>
              </a:lnSpc>
              <a:buFont typeface="Wingdings" pitchFamily="2" charset="2"/>
              <a:buNone/>
            </a:pPr>
            <a:r>
              <a:rPr lang="en-US" sz="2100" dirty="0"/>
              <a:t>Setting the parameters of acceptable behavior among all. Children must be taught acceptable behavior and adults must model it.</a:t>
            </a:r>
          </a:p>
          <a:p>
            <a:pPr eaLnBrk="1" hangingPunct="1">
              <a:lnSpc>
                <a:spcPct val="80000"/>
              </a:lnSpc>
            </a:pPr>
            <a:r>
              <a:rPr lang="en-US" sz="2100" dirty="0"/>
              <a:t>Balancing accountability with understanding of traumatic behavior</a:t>
            </a:r>
          </a:p>
          <a:p>
            <a:pPr eaLnBrk="1" hangingPunct="1">
              <a:lnSpc>
                <a:spcPct val="80000"/>
              </a:lnSpc>
            </a:pPr>
            <a:r>
              <a:rPr lang="en-US" sz="2100" dirty="0"/>
              <a:t>Teaching rules to traumatized children</a:t>
            </a:r>
          </a:p>
          <a:p>
            <a:pPr eaLnBrk="1" hangingPunct="1">
              <a:lnSpc>
                <a:spcPct val="80000"/>
              </a:lnSpc>
            </a:pPr>
            <a:r>
              <a:rPr lang="en-US" sz="2100" dirty="0"/>
              <a:t>Minimizing disruption of education/planned activities</a:t>
            </a:r>
          </a:p>
          <a:p>
            <a:pPr eaLnBrk="1" hangingPunct="1">
              <a:lnSpc>
                <a:spcPct val="80000"/>
              </a:lnSpc>
            </a:pPr>
            <a:r>
              <a:rPr lang="en-US" sz="2100" dirty="0"/>
              <a:t>Creating uniform rules and consequences</a:t>
            </a:r>
          </a:p>
          <a:p>
            <a:pPr eaLnBrk="1" hangingPunct="1">
              <a:lnSpc>
                <a:spcPct val="80000"/>
              </a:lnSpc>
            </a:pPr>
            <a:r>
              <a:rPr lang="en-US" sz="2100" dirty="0"/>
              <a:t>Model respectful, nonviolent relationships</a:t>
            </a:r>
          </a:p>
          <a:p>
            <a:pPr eaLnBrk="1" hangingPunct="1">
              <a:lnSpc>
                <a:spcPct val="80000"/>
              </a:lnSpc>
            </a:pPr>
            <a:r>
              <a:rPr lang="en-US" sz="2100" dirty="0"/>
              <a:t>Have clear expectations and consistent response when rules get broken</a:t>
            </a:r>
          </a:p>
          <a:p>
            <a:pPr lvl="1" eaLnBrk="1" hangingPunct="1">
              <a:lnSpc>
                <a:spcPct val="80000"/>
              </a:lnSpc>
            </a:pPr>
            <a:r>
              <a:rPr lang="en-US" sz="2100" dirty="0"/>
              <a:t>Adhere to developmentally appropriate norms</a:t>
            </a:r>
          </a:p>
          <a:p>
            <a:pPr lvl="1" eaLnBrk="1" hangingPunct="1">
              <a:lnSpc>
                <a:spcPct val="80000"/>
              </a:lnSpc>
            </a:pPr>
            <a:r>
              <a:rPr lang="en-US" sz="2100" dirty="0"/>
              <a:t>Treat all children equally </a:t>
            </a:r>
          </a:p>
          <a:p>
            <a:pPr eaLnBrk="1" hangingPunct="1">
              <a:lnSpc>
                <a:spcPct val="80000"/>
              </a:lnSpc>
            </a:pPr>
            <a:r>
              <a:rPr lang="en-US" sz="2100" dirty="0"/>
              <a:t>Praise positive behavior</a:t>
            </a:r>
          </a:p>
          <a:p>
            <a:pPr eaLnBrk="1" hangingPunct="1">
              <a:lnSpc>
                <a:spcPct val="80000"/>
              </a:lnSpc>
            </a:pPr>
            <a:r>
              <a:rPr lang="en-US" sz="2100" dirty="0"/>
              <a:t>Relaxation:</a:t>
            </a:r>
          </a:p>
          <a:p>
            <a:pPr eaLnBrk="1" hangingPunct="1">
              <a:lnSpc>
                <a:spcPct val="80000"/>
              </a:lnSpc>
            </a:pPr>
            <a:r>
              <a:rPr lang="en-US" sz="2400" dirty="0"/>
              <a:t>These are extremely helpful in reducing stress in kids and in helping them to learn that they have control over their bodies</a:t>
            </a:r>
          </a:p>
          <a:p>
            <a:pPr eaLnBrk="1" hangingPunct="1">
              <a:lnSpc>
                <a:spcPct val="80000"/>
              </a:lnSpc>
            </a:pPr>
            <a:r>
              <a:rPr lang="en-US" sz="2400" dirty="0"/>
              <a:t>Ways to help a child regain control of body through relaxation:</a:t>
            </a:r>
          </a:p>
          <a:p>
            <a:pPr lvl="1" eaLnBrk="1" hangingPunct="1">
              <a:lnSpc>
                <a:spcPct val="80000"/>
              </a:lnSpc>
            </a:pPr>
            <a:r>
              <a:rPr lang="en-US" sz="2400" dirty="0"/>
              <a:t>Focused breathing—sit with them and help them to take in deep breaths, hold and then release (in for 5 hold for 5 and out for 5)</a:t>
            </a:r>
          </a:p>
          <a:p>
            <a:pPr lvl="1" eaLnBrk="1" hangingPunct="1">
              <a:lnSpc>
                <a:spcPct val="80000"/>
              </a:lnSpc>
            </a:pPr>
            <a:r>
              <a:rPr lang="en-US" sz="2400" dirty="0"/>
              <a:t>Squeeze and sleep </a:t>
            </a:r>
          </a:p>
          <a:p>
            <a:pPr lvl="1" eaLnBrk="1" hangingPunct="1">
              <a:lnSpc>
                <a:spcPct val="80000"/>
              </a:lnSpc>
            </a:pPr>
            <a:r>
              <a:rPr lang="en-US" sz="2400" dirty="0"/>
              <a:t>Creating rituals</a:t>
            </a:r>
          </a:p>
          <a:p>
            <a:pPr lvl="1" eaLnBrk="1" hangingPunct="1">
              <a:lnSpc>
                <a:spcPct val="80000"/>
              </a:lnSpc>
            </a:pPr>
            <a:r>
              <a:rPr lang="en-US" sz="2400" dirty="0"/>
              <a:t>Dancing and exercise</a:t>
            </a:r>
          </a:p>
          <a:p>
            <a:pPr lvl="1" eaLnBrk="1" hangingPunct="1">
              <a:lnSpc>
                <a:spcPct val="80000"/>
              </a:lnSpc>
            </a:pPr>
            <a:r>
              <a:rPr lang="en-US" sz="2400" dirty="0"/>
              <a:t>Soothing sounds</a:t>
            </a:r>
          </a:p>
          <a:p>
            <a:pPr lvl="1" eaLnBrk="1" hangingPunct="1">
              <a:lnSpc>
                <a:spcPct val="80000"/>
              </a:lnSpc>
            </a:pPr>
            <a:r>
              <a:rPr lang="en-US" sz="2400" dirty="0"/>
              <a:t>Tactile exercises</a:t>
            </a:r>
          </a:p>
          <a:p>
            <a:pPr eaLnBrk="1" hangingPunct="1">
              <a:lnSpc>
                <a:spcPct val="80000"/>
              </a:lnSpc>
            </a:pPr>
            <a:r>
              <a:rPr lang="en-US" sz="1600" dirty="0"/>
              <a:t>Problem solving:</a:t>
            </a:r>
          </a:p>
          <a:p>
            <a:pPr marL="523425" indent="-523425">
              <a:lnSpc>
                <a:spcPct val="80000"/>
              </a:lnSpc>
            </a:pPr>
            <a:r>
              <a:rPr lang="en-US" sz="1600" dirty="0"/>
              <a:t>Kids living in complex trauma may have learned maladaptive coping responses in social situations (I.e. bullying their way through a social encounter with other children.)</a:t>
            </a:r>
          </a:p>
          <a:p>
            <a:pPr marL="523425" indent="-523425">
              <a:lnSpc>
                <a:spcPct val="80000"/>
              </a:lnSpc>
            </a:pPr>
            <a:r>
              <a:rPr lang="en-US" sz="1600" dirty="0"/>
              <a:t>Kids in these situations typically respond with either extreme anger or withdrawal</a:t>
            </a:r>
          </a:p>
          <a:p>
            <a:pPr marL="523425" indent="-523425">
              <a:lnSpc>
                <a:spcPct val="80000"/>
              </a:lnSpc>
            </a:pPr>
            <a:r>
              <a:rPr lang="en-US" sz="1600" dirty="0"/>
              <a:t>Goal:  Help them to learn and identify healthy, self supportive ways of responding to situations</a:t>
            </a:r>
          </a:p>
          <a:p>
            <a:pPr marL="523425" indent="-523425">
              <a:lnSpc>
                <a:spcPct val="80000"/>
              </a:lnSpc>
            </a:pPr>
            <a:r>
              <a:rPr lang="en-US" sz="1600" dirty="0"/>
              <a:t>Example of Social Skills you want to enhance:</a:t>
            </a:r>
          </a:p>
          <a:p>
            <a:pPr marL="523425" indent="-523425">
              <a:lnSpc>
                <a:spcPct val="80000"/>
              </a:lnSpc>
            </a:pPr>
            <a:r>
              <a:rPr lang="en-US" sz="1600" dirty="0"/>
              <a:t>Taking turns</a:t>
            </a:r>
          </a:p>
          <a:p>
            <a:pPr marL="523425" indent="-523425">
              <a:lnSpc>
                <a:spcPct val="80000"/>
              </a:lnSpc>
            </a:pPr>
            <a:r>
              <a:rPr lang="en-US" sz="1600" dirty="0"/>
              <a:t>Listening to others</a:t>
            </a:r>
          </a:p>
          <a:p>
            <a:pPr marL="523425" indent="-523425">
              <a:lnSpc>
                <a:spcPct val="80000"/>
              </a:lnSpc>
            </a:pPr>
            <a:r>
              <a:rPr lang="en-US" sz="1600" dirty="0"/>
              <a:t>Following the directions of others</a:t>
            </a:r>
          </a:p>
          <a:p>
            <a:pPr marL="523425" indent="-523425">
              <a:lnSpc>
                <a:spcPct val="80000"/>
              </a:lnSpc>
            </a:pPr>
            <a:r>
              <a:rPr lang="en-US" sz="1600" dirty="0"/>
              <a:t>Provide an environment conducive to skill building and reward positive social interaction whenever possible</a:t>
            </a:r>
            <a:r>
              <a:rPr lang="en-US" sz="1600" dirty="0" smtClean="0"/>
              <a:t>!</a:t>
            </a:r>
            <a:endParaRPr lang="en-US" sz="1600" dirty="0"/>
          </a:p>
        </p:txBody>
      </p:sp>
      <p:sp>
        <p:nvSpPr>
          <p:cNvPr id="91139" name="Header Placeholder 3"/>
          <p:cNvSpPr>
            <a:spLocks noGrp="1"/>
          </p:cNvSpPr>
          <p:nvPr>
            <p:ph type="hdr" sz="quarter"/>
          </p:nvPr>
        </p:nvSpPr>
        <p:spPr>
          <a:noFill/>
        </p:spPr>
        <p:txBody>
          <a:bodyPr/>
          <a:lstStyle/>
          <a:p>
            <a:pPr defTabSz="903532"/>
            <a:r>
              <a:rPr lang="en-US" dirty="0" smtClean="0"/>
              <a:t>Presentation name location and date</a:t>
            </a:r>
          </a:p>
        </p:txBody>
      </p:sp>
      <p:sp>
        <p:nvSpPr>
          <p:cNvPr id="91140" name="Footer Placeholder 4"/>
          <p:cNvSpPr>
            <a:spLocks noGrp="1"/>
          </p:cNvSpPr>
          <p:nvPr>
            <p:ph type="ftr" sz="quarter" idx="4"/>
          </p:nvPr>
        </p:nvSpPr>
        <p:spPr>
          <a:noFill/>
        </p:spPr>
        <p:txBody>
          <a:bodyPr/>
          <a:lstStyle/>
          <a:p>
            <a:pPr defTabSz="903532"/>
            <a:r>
              <a:rPr lang="en-US" dirty="0" smtClean="0"/>
              <a:t>Presenter name and grant/center affiliation</a:t>
            </a:r>
          </a:p>
        </p:txBody>
      </p:sp>
      <p:sp>
        <p:nvSpPr>
          <p:cNvPr id="91141" name="Slide Number Placeholder 5"/>
          <p:cNvSpPr>
            <a:spLocks noGrp="1"/>
          </p:cNvSpPr>
          <p:nvPr>
            <p:ph type="sldNum" sz="quarter" idx="5"/>
          </p:nvPr>
        </p:nvSpPr>
        <p:spPr>
          <a:noFill/>
        </p:spPr>
        <p:txBody>
          <a:bodyPr/>
          <a:lstStyle/>
          <a:p>
            <a:pPr defTabSz="903532"/>
            <a:fld id="{60063242-6EE0-4002-901E-7BB89779F3BA}" type="slidenum">
              <a:rPr lang="en-US" smtClean="0"/>
              <a:pPr defTabSz="903532"/>
              <a:t>27</a:t>
            </a:fld>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Slide Image Placeholder 1"/>
          <p:cNvSpPr>
            <a:spLocks noGrp="1" noRot="1" noChangeAspect="1"/>
          </p:cNvSpPr>
          <p:nvPr>
            <p:ph type="sldImg"/>
          </p:nvPr>
        </p:nvSpPr>
        <p:spPr>
          <a:ln/>
        </p:spPr>
      </p:sp>
      <p:sp>
        <p:nvSpPr>
          <p:cNvPr id="93186" name="Notes Placeholder 2"/>
          <p:cNvSpPr>
            <a:spLocks noGrp="1"/>
          </p:cNvSpPr>
          <p:nvPr>
            <p:ph type="body" idx="1"/>
          </p:nvPr>
        </p:nvSpPr>
        <p:spPr>
          <a:noFill/>
          <a:ln/>
        </p:spPr>
        <p:txBody>
          <a:bodyPr/>
          <a:lstStyle/>
          <a:p>
            <a:r>
              <a:rPr lang="en-US" dirty="0" smtClean="0"/>
              <a:t>Trauma awareness training:</a:t>
            </a:r>
            <a:r>
              <a:rPr lang="en-US" baseline="0" dirty="0" smtClean="0"/>
              <a:t> </a:t>
            </a:r>
            <a:r>
              <a:rPr lang="en-US" sz="1200" dirty="0" smtClean="0"/>
              <a:t>(signs, symptoms, triggers)</a:t>
            </a:r>
            <a:endParaRPr lang="en-US" dirty="0" smtClean="0"/>
          </a:p>
          <a:p>
            <a:r>
              <a:rPr lang="en-US" dirty="0" smtClean="0"/>
              <a:t>Model appropriate behavior (respect – teacher to teacher, teacher to student etc.</a:t>
            </a:r>
          </a:p>
          <a:p>
            <a:r>
              <a:rPr lang="en-US" dirty="0" smtClean="0"/>
              <a:t>Also model problem solving, conflict resolution, and relaxation – share real life examples</a:t>
            </a:r>
          </a:p>
        </p:txBody>
      </p:sp>
      <p:sp>
        <p:nvSpPr>
          <p:cNvPr id="93187" name="Header Placeholder 3"/>
          <p:cNvSpPr>
            <a:spLocks noGrp="1"/>
          </p:cNvSpPr>
          <p:nvPr>
            <p:ph type="hdr" sz="quarter"/>
          </p:nvPr>
        </p:nvSpPr>
        <p:spPr>
          <a:noFill/>
        </p:spPr>
        <p:txBody>
          <a:bodyPr/>
          <a:lstStyle/>
          <a:p>
            <a:pPr defTabSz="903532"/>
            <a:r>
              <a:rPr lang="en-US" dirty="0" smtClean="0"/>
              <a:t>Presentation name location and date</a:t>
            </a:r>
          </a:p>
        </p:txBody>
      </p:sp>
      <p:sp>
        <p:nvSpPr>
          <p:cNvPr id="93188" name="Footer Placeholder 4"/>
          <p:cNvSpPr>
            <a:spLocks noGrp="1"/>
          </p:cNvSpPr>
          <p:nvPr>
            <p:ph type="ftr" sz="quarter" idx="4"/>
          </p:nvPr>
        </p:nvSpPr>
        <p:spPr>
          <a:noFill/>
        </p:spPr>
        <p:txBody>
          <a:bodyPr/>
          <a:lstStyle/>
          <a:p>
            <a:pPr defTabSz="903532"/>
            <a:r>
              <a:rPr lang="en-US" dirty="0" smtClean="0"/>
              <a:t>Presenter name and grant/center affiliation</a:t>
            </a:r>
          </a:p>
        </p:txBody>
      </p:sp>
      <p:sp>
        <p:nvSpPr>
          <p:cNvPr id="93189" name="Slide Number Placeholder 5"/>
          <p:cNvSpPr>
            <a:spLocks noGrp="1"/>
          </p:cNvSpPr>
          <p:nvPr>
            <p:ph type="sldNum" sz="quarter" idx="5"/>
          </p:nvPr>
        </p:nvSpPr>
        <p:spPr>
          <a:noFill/>
        </p:spPr>
        <p:txBody>
          <a:bodyPr/>
          <a:lstStyle/>
          <a:p>
            <a:pPr defTabSz="903532"/>
            <a:fld id="{E795D18C-26A9-492A-95F6-D8EDDEE49DE3}" type="slidenum">
              <a:rPr lang="en-US" smtClean="0"/>
              <a:pPr defTabSz="903532"/>
              <a:t>28</a:t>
            </a:fld>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p:cNvSpPr>
            <a:spLocks noGrp="1" noRot="1" noChangeAspect="1"/>
          </p:cNvSpPr>
          <p:nvPr>
            <p:ph type="sldImg"/>
          </p:nvPr>
        </p:nvSpPr>
        <p:spPr>
          <a:ln/>
        </p:spPr>
      </p:sp>
      <p:sp>
        <p:nvSpPr>
          <p:cNvPr id="95234" name="Notes Placeholder 2"/>
          <p:cNvSpPr>
            <a:spLocks noGrp="1"/>
          </p:cNvSpPr>
          <p:nvPr>
            <p:ph type="body" idx="1"/>
          </p:nvPr>
        </p:nvSpPr>
        <p:spPr>
          <a:noFill/>
          <a:ln/>
        </p:spPr>
        <p:txBody>
          <a:bodyPr/>
          <a:lstStyle/>
          <a:p>
            <a:r>
              <a:rPr lang="en-US" dirty="0" smtClean="0"/>
              <a:t>Behavior Support team: (reviews data, problem solving, identifying strategies) – involve family</a:t>
            </a:r>
          </a:p>
        </p:txBody>
      </p:sp>
      <p:sp>
        <p:nvSpPr>
          <p:cNvPr id="95235" name="Header Placeholder 3"/>
          <p:cNvSpPr>
            <a:spLocks noGrp="1"/>
          </p:cNvSpPr>
          <p:nvPr>
            <p:ph type="hdr" sz="quarter"/>
          </p:nvPr>
        </p:nvSpPr>
        <p:spPr>
          <a:noFill/>
        </p:spPr>
        <p:txBody>
          <a:bodyPr/>
          <a:lstStyle/>
          <a:p>
            <a:pPr defTabSz="903532"/>
            <a:r>
              <a:rPr lang="en-US" dirty="0" smtClean="0"/>
              <a:t>Presentation name location and date</a:t>
            </a:r>
          </a:p>
        </p:txBody>
      </p:sp>
      <p:sp>
        <p:nvSpPr>
          <p:cNvPr id="95236" name="Footer Placeholder 4"/>
          <p:cNvSpPr>
            <a:spLocks noGrp="1"/>
          </p:cNvSpPr>
          <p:nvPr>
            <p:ph type="ftr" sz="quarter" idx="4"/>
          </p:nvPr>
        </p:nvSpPr>
        <p:spPr>
          <a:noFill/>
        </p:spPr>
        <p:txBody>
          <a:bodyPr/>
          <a:lstStyle/>
          <a:p>
            <a:pPr defTabSz="903532"/>
            <a:r>
              <a:rPr lang="en-US" dirty="0" smtClean="0"/>
              <a:t>Presenter name and grant/center affiliation</a:t>
            </a:r>
          </a:p>
        </p:txBody>
      </p:sp>
      <p:sp>
        <p:nvSpPr>
          <p:cNvPr id="95237" name="Slide Number Placeholder 5"/>
          <p:cNvSpPr>
            <a:spLocks noGrp="1"/>
          </p:cNvSpPr>
          <p:nvPr>
            <p:ph type="sldNum" sz="quarter" idx="5"/>
          </p:nvPr>
        </p:nvSpPr>
        <p:spPr>
          <a:noFill/>
        </p:spPr>
        <p:txBody>
          <a:bodyPr/>
          <a:lstStyle/>
          <a:p>
            <a:pPr defTabSz="903532"/>
            <a:fld id="{AB1D622A-BB48-4A33-BE90-FFCCBF1B2150}" type="slidenum">
              <a:rPr lang="en-US" smtClean="0"/>
              <a:pPr defTabSz="903532"/>
              <a:t>29</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1C1267-F98F-484C-AE48-A35BCD280120}" type="slidenum">
              <a:rPr lang="en-US" smtClean="0"/>
              <a:pPr/>
              <a:t>6</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lide Image Placeholder 1"/>
          <p:cNvSpPr>
            <a:spLocks noGrp="1" noRot="1" noChangeAspect="1"/>
          </p:cNvSpPr>
          <p:nvPr>
            <p:ph type="sldImg"/>
          </p:nvPr>
        </p:nvSpPr>
        <p:spPr>
          <a:ln/>
        </p:spPr>
      </p:sp>
      <p:sp>
        <p:nvSpPr>
          <p:cNvPr id="97282" name="Notes Placeholder 2"/>
          <p:cNvSpPr>
            <a:spLocks noGrp="1"/>
          </p:cNvSpPr>
          <p:nvPr>
            <p:ph type="body" idx="1"/>
          </p:nvPr>
        </p:nvSpPr>
        <p:spPr>
          <a:noFill/>
          <a:ln/>
        </p:spPr>
        <p:txBody>
          <a:bodyPr/>
          <a:lstStyle/>
          <a:p>
            <a:endParaRPr lang="en-US" dirty="0" smtClean="0"/>
          </a:p>
        </p:txBody>
      </p:sp>
      <p:sp>
        <p:nvSpPr>
          <p:cNvPr id="97283" name="Header Placeholder 3"/>
          <p:cNvSpPr>
            <a:spLocks noGrp="1"/>
          </p:cNvSpPr>
          <p:nvPr>
            <p:ph type="hdr" sz="quarter"/>
          </p:nvPr>
        </p:nvSpPr>
        <p:spPr>
          <a:noFill/>
        </p:spPr>
        <p:txBody>
          <a:bodyPr/>
          <a:lstStyle/>
          <a:p>
            <a:pPr defTabSz="903532"/>
            <a:r>
              <a:rPr lang="en-US" dirty="0" smtClean="0"/>
              <a:t>Presentation name location and date</a:t>
            </a:r>
          </a:p>
        </p:txBody>
      </p:sp>
      <p:sp>
        <p:nvSpPr>
          <p:cNvPr id="97284" name="Footer Placeholder 4"/>
          <p:cNvSpPr>
            <a:spLocks noGrp="1"/>
          </p:cNvSpPr>
          <p:nvPr>
            <p:ph type="ftr" sz="quarter" idx="4"/>
          </p:nvPr>
        </p:nvSpPr>
        <p:spPr>
          <a:noFill/>
        </p:spPr>
        <p:txBody>
          <a:bodyPr/>
          <a:lstStyle/>
          <a:p>
            <a:pPr defTabSz="903532"/>
            <a:r>
              <a:rPr lang="en-US" dirty="0" smtClean="0"/>
              <a:t>Presenter name and grant/center affiliation</a:t>
            </a:r>
          </a:p>
        </p:txBody>
      </p:sp>
      <p:sp>
        <p:nvSpPr>
          <p:cNvPr id="97285" name="Slide Number Placeholder 5"/>
          <p:cNvSpPr>
            <a:spLocks noGrp="1"/>
          </p:cNvSpPr>
          <p:nvPr>
            <p:ph type="sldNum" sz="quarter" idx="5"/>
          </p:nvPr>
        </p:nvSpPr>
        <p:spPr>
          <a:noFill/>
        </p:spPr>
        <p:txBody>
          <a:bodyPr/>
          <a:lstStyle/>
          <a:p>
            <a:pPr defTabSz="903532"/>
            <a:fld id="{D2DC8162-0679-428C-AEF5-7375A96BE90D}" type="slidenum">
              <a:rPr lang="en-US" smtClean="0"/>
              <a:pPr defTabSz="903532"/>
              <a:t>30</a:t>
            </a:fld>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314F46A1-9361-4F79-BBE9-CF45F89DDDF4}" type="slidenum">
              <a:rPr lang="en-US"/>
              <a:pPr/>
              <a:t>31</a:t>
            </a:fld>
            <a:endParaRPr lang="en-US"/>
          </a:p>
        </p:txBody>
      </p:sp>
      <p:sp>
        <p:nvSpPr>
          <p:cNvPr id="227331" name="Rectangle 7"/>
          <p:cNvSpPr txBox="1">
            <a:spLocks noGrp="1" noChangeArrowheads="1"/>
          </p:cNvSpPr>
          <p:nvPr/>
        </p:nvSpPr>
        <p:spPr bwMode="auto">
          <a:xfrm>
            <a:off x="3884613" y="8686488"/>
            <a:ext cx="2971800" cy="4559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8139" tIns="44070" rIns="88139" bIns="44070" anchor="b"/>
          <a:lstStyle>
            <a:lvl1pPr defTabSz="881063">
              <a:defRPr>
                <a:solidFill>
                  <a:schemeClr val="tx1"/>
                </a:solidFill>
                <a:latin typeface="Arial" charset="0"/>
                <a:cs typeface="Arial" charset="0"/>
              </a:defRPr>
            </a:lvl1pPr>
            <a:lvl2pPr marL="742950" indent="-285750" defTabSz="881063">
              <a:defRPr>
                <a:solidFill>
                  <a:schemeClr val="tx1"/>
                </a:solidFill>
                <a:latin typeface="Arial" charset="0"/>
                <a:cs typeface="Arial" charset="0"/>
              </a:defRPr>
            </a:lvl2pPr>
            <a:lvl3pPr marL="1143000" indent="-228600" defTabSz="881063">
              <a:defRPr>
                <a:solidFill>
                  <a:schemeClr val="tx1"/>
                </a:solidFill>
                <a:latin typeface="Arial" charset="0"/>
                <a:cs typeface="Arial" charset="0"/>
              </a:defRPr>
            </a:lvl3pPr>
            <a:lvl4pPr marL="1600200" indent="-228600" defTabSz="881063">
              <a:defRPr>
                <a:solidFill>
                  <a:schemeClr val="tx1"/>
                </a:solidFill>
                <a:latin typeface="Arial" charset="0"/>
                <a:cs typeface="Arial" charset="0"/>
              </a:defRPr>
            </a:lvl4pPr>
            <a:lvl5pPr marL="2057400" indent="-228600" defTabSz="881063">
              <a:defRPr>
                <a:solidFill>
                  <a:schemeClr val="tx1"/>
                </a:solidFill>
                <a:latin typeface="Arial" charset="0"/>
                <a:cs typeface="Arial" charset="0"/>
              </a:defRPr>
            </a:lvl5pPr>
            <a:lvl6pPr marL="2514600" indent="-228600" defTabSz="881063" eaLnBrk="0" fontAlgn="base" hangingPunct="0">
              <a:spcBef>
                <a:spcPct val="0"/>
              </a:spcBef>
              <a:spcAft>
                <a:spcPct val="0"/>
              </a:spcAft>
              <a:defRPr>
                <a:solidFill>
                  <a:schemeClr val="tx1"/>
                </a:solidFill>
                <a:latin typeface="Arial" charset="0"/>
                <a:cs typeface="Arial" charset="0"/>
              </a:defRPr>
            </a:lvl6pPr>
            <a:lvl7pPr marL="2971800" indent="-228600" defTabSz="881063" eaLnBrk="0" fontAlgn="base" hangingPunct="0">
              <a:spcBef>
                <a:spcPct val="0"/>
              </a:spcBef>
              <a:spcAft>
                <a:spcPct val="0"/>
              </a:spcAft>
              <a:defRPr>
                <a:solidFill>
                  <a:schemeClr val="tx1"/>
                </a:solidFill>
                <a:latin typeface="Arial" charset="0"/>
                <a:cs typeface="Arial" charset="0"/>
              </a:defRPr>
            </a:lvl7pPr>
            <a:lvl8pPr marL="3429000" indent="-228600" defTabSz="881063" eaLnBrk="0" fontAlgn="base" hangingPunct="0">
              <a:spcBef>
                <a:spcPct val="0"/>
              </a:spcBef>
              <a:spcAft>
                <a:spcPct val="0"/>
              </a:spcAft>
              <a:defRPr>
                <a:solidFill>
                  <a:schemeClr val="tx1"/>
                </a:solidFill>
                <a:latin typeface="Arial" charset="0"/>
                <a:cs typeface="Arial" charset="0"/>
              </a:defRPr>
            </a:lvl8pPr>
            <a:lvl9pPr marL="3886200" indent="-228600" defTabSz="881063" eaLnBrk="0" fontAlgn="base" hangingPunct="0">
              <a:spcBef>
                <a:spcPct val="0"/>
              </a:spcBef>
              <a:spcAft>
                <a:spcPct val="0"/>
              </a:spcAft>
              <a:defRPr>
                <a:solidFill>
                  <a:schemeClr val="tx1"/>
                </a:solidFill>
                <a:latin typeface="Arial" charset="0"/>
                <a:cs typeface="Arial" charset="0"/>
              </a:defRPr>
            </a:lvl9pPr>
          </a:lstStyle>
          <a:p>
            <a:pPr algn="r" eaLnBrk="1" hangingPunct="1"/>
            <a:fld id="{F8E5435C-206B-446E-A700-6B60467C64DD}" type="slidenum">
              <a:rPr lang="en-US" sz="1200"/>
              <a:pPr algn="r" eaLnBrk="1" hangingPunct="1"/>
              <a:t>31</a:t>
            </a:fld>
            <a:endParaRPr lang="en-US" sz="1200"/>
          </a:p>
        </p:txBody>
      </p:sp>
      <p:sp>
        <p:nvSpPr>
          <p:cNvPr id="227332" name="Rectangle 2"/>
          <p:cNvSpPr>
            <a:spLocks noGrp="1" noRot="1" noChangeAspect="1" noChangeArrowheads="1" noTextEdit="1"/>
          </p:cNvSpPr>
          <p:nvPr>
            <p:ph type="sldImg"/>
          </p:nvPr>
        </p:nvSpPr>
        <p:spPr>
          <a:ln/>
        </p:spPr>
      </p:sp>
      <p:sp>
        <p:nvSpPr>
          <p:cNvPr id="22733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8139" tIns="44070" rIns="88139" bIns="44070"/>
          <a:lstStyle/>
          <a:p>
            <a:pPr eaLnBrk="1" hangingPunct="1"/>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020DB05-2610-4E85-AE76-67B4A93C403B}" type="slidenum">
              <a:rPr lang="en-US" smtClean="0"/>
              <a:pPr/>
              <a:t>32</a:t>
            </a:fld>
            <a:endParaRPr lang="en-US"/>
          </a:p>
        </p:txBody>
      </p:sp>
    </p:spTree>
    <p:extLst>
      <p:ext uri="{BB962C8B-B14F-4D97-AF65-F5344CB8AC3E}">
        <p14:creationId xmlns:p14="http://schemas.microsoft.com/office/powerpoint/2010/main" xmlns="" val="25041742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07B3408E-D81E-4021-8A3F-DCF7F7DFE325}" type="slidenum">
              <a:rPr lang="en-US"/>
              <a:pPr/>
              <a:t>34</a:t>
            </a:fld>
            <a:endParaRPr lang="en-US"/>
          </a:p>
        </p:txBody>
      </p:sp>
      <p:sp>
        <p:nvSpPr>
          <p:cNvPr id="231427" name="Rectangle 2"/>
          <p:cNvSpPr>
            <a:spLocks noGrp="1" noRot="1" noChangeAspect="1" noChangeArrowheads="1" noTextEdit="1"/>
          </p:cNvSpPr>
          <p:nvPr>
            <p:ph type="sldImg"/>
          </p:nvPr>
        </p:nvSpPr>
        <p:spPr>
          <a:xfrm>
            <a:off x="1144588" y="685800"/>
            <a:ext cx="4572000" cy="3429000"/>
          </a:xfrm>
          <a:ln/>
        </p:spPr>
      </p:sp>
      <p:sp>
        <p:nvSpPr>
          <p:cNvPr id="23142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53DFE279-225E-46DC-B66B-706F0EE015B4}" type="slidenum">
              <a:rPr lang="en-US"/>
              <a:pPr/>
              <a:t>35</a:t>
            </a:fld>
            <a:endParaRPr lang="en-US"/>
          </a:p>
        </p:txBody>
      </p:sp>
      <p:sp>
        <p:nvSpPr>
          <p:cNvPr id="232451" name="Rectangle 2"/>
          <p:cNvSpPr>
            <a:spLocks noGrp="1" noRot="1" noChangeAspect="1" noChangeArrowheads="1" noTextEdit="1"/>
          </p:cNvSpPr>
          <p:nvPr>
            <p:ph type="sldImg"/>
          </p:nvPr>
        </p:nvSpPr>
        <p:spPr>
          <a:ln/>
        </p:spPr>
      </p:sp>
      <p:sp>
        <p:nvSpPr>
          <p:cNvPr id="23245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a:ln/>
        </p:spPr>
      </p:sp>
      <p:sp>
        <p:nvSpPr>
          <p:cNvPr id="12902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latin typeface="Arial" pitchFamily="34" charset="0"/>
            </a:endParaRPr>
          </a:p>
        </p:txBody>
      </p:sp>
      <p:sp>
        <p:nvSpPr>
          <p:cNvPr id="4" name="Slide Number Placeholder 3"/>
          <p:cNvSpPr>
            <a:spLocks noGrp="1"/>
          </p:cNvSpPr>
          <p:nvPr>
            <p:ph type="sldNum" sz="quarter" idx="5"/>
          </p:nvPr>
        </p:nvSpPr>
        <p:spPr/>
        <p:txBody>
          <a:bodyPr/>
          <a:lstStyle/>
          <a:p>
            <a:pPr>
              <a:defRPr/>
            </a:pPr>
            <a:fld id="{94AD3FC5-0ACA-4F30-BFB7-EEA56D20D015}" type="slidenum">
              <a:rPr lang="en-US" smtClean="0"/>
              <a:pPr>
                <a:defRPr/>
              </a:pPr>
              <a:t>36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a:ln/>
        </p:spPr>
      </p:sp>
      <p:sp>
        <p:nvSpPr>
          <p:cNvPr id="13005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latin typeface="Arial" pitchFamily="34" charset="0"/>
            </a:endParaRPr>
          </a:p>
        </p:txBody>
      </p:sp>
      <p:sp>
        <p:nvSpPr>
          <p:cNvPr id="4" name="Slide Number Placeholder 3"/>
          <p:cNvSpPr>
            <a:spLocks noGrp="1"/>
          </p:cNvSpPr>
          <p:nvPr>
            <p:ph type="sldNum" sz="quarter" idx="5"/>
          </p:nvPr>
        </p:nvSpPr>
        <p:spPr/>
        <p:txBody>
          <a:bodyPr/>
          <a:lstStyle/>
          <a:p>
            <a:pPr>
              <a:defRPr/>
            </a:pPr>
            <a:fld id="{CE62DACD-8E05-4910-8BBB-2EA5714D8270}" type="slidenum">
              <a:rPr lang="en-US" smtClean="0"/>
              <a:pPr>
                <a:defRPr/>
              </a:pPr>
              <a:t>37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a:ln/>
        </p:spPr>
      </p:sp>
      <p:sp>
        <p:nvSpPr>
          <p:cNvPr id="13107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smtClean="0">
              <a:latin typeface="Arial" pitchFamily="34" charset="0"/>
            </a:endParaRPr>
          </a:p>
        </p:txBody>
      </p:sp>
      <p:sp>
        <p:nvSpPr>
          <p:cNvPr id="4" name="Slide Number Placeholder 3"/>
          <p:cNvSpPr>
            <a:spLocks noGrp="1"/>
          </p:cNvSpPr>
          <p:nvPr>
            <p:ph type="sldNum" sz="quarter" idx="5"/>
          </p:nvPr>
        </p:nvSpPr>
        <p:spPr/>
        <p:txBody>
          <a:bodyPr/>
          <a:lstStyle/>
          <a:p>
            <a:pPr>
              <a:defRPr/>
            </a:pPr>
            <a:fld id="{85F7DEF8-8669-4444-84BC-6FA1196803B0}" type="slidenum">
              <a:rPr lang="en-US" smtClean="0"/>
              <a:pPr>
                <a:defRPr/>
              </a:pPr>
              <a:t>38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a:ln/>
        </p:spPr>
      </p:sp>
      <p:sp>
        <p:nvSpPr>
          <p:cNvPr id="13209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dirty="0" smtClean="0">
              <a:latin typeface="Arial" pitchFamily="34" charset="0"/>
            </a:endParaRPr>
          </a:p>
        </p:txBody>
      </p:sp>
      <p:sp>
        <p:nvSpPr>
          <p:cNvPr id="4" name="Slide Number Placeholder 3"/>
          <p:cNvSpPr>
            <a:spLocks noGrp="1"/>
          </p:cNvSpPr>
          <p:nvPr>
            <p:ph type="sldNum" sz="quarter" idx="5"/>
          </p:nvPr>
        </p:nvSpPr>
        <p:spPr/>
        <p:txBody>
          <a:bodyPr/>
          <a:lstStyle/>
          <a:p>
            <a:pPr>
              <a:defRPr/>
            </a:pPr>
            <a:fld id="{2CA27319-508B-4323-8434-483BBD4257EB}" type="slidenum">
              <a:rPr lang="en-US" smtClean="0"/>
              <a:pPr>
                <a:defRPr/>
              </a:pPr>
              <a:t>39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2000" dirty="0" smtClean="0"/>
              <a:t>Normalizing caregiver responses and depersonalizing youth behaviors / reactions</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2000" dirty="0" smtClean="0"/>
              <a:t>Building awareness of challenging situations</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2000" dirty="0" smtClean="0"/>
              <a:t>Increasing capacity to “tune in” to our own reactions</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2000" dirty="0" smtClean="0"/>
              <a:t>Building coping strategies and support systems that facilitate caregiver self-care</a:t>
            </a:r>
          </a:p>
          <a:p>
            <a:endParaRPr lang="en-US" dirty="0"/>
          </a:p>
        </p:txBody>
      </p:sp>
      <p:sp>
        <p:nvSpPr>
          <p:cNvPr id="4" name="Slide Number Placeholder 3"/>
          <p:cNvSpPr>
            <a:spLocks noGrp="1"/>
          </p:cNvSpPr>
          <p:nvPr>
            <p:ph type="sldNum" sz="quarter" idx="10"/>
          </p:nvPr>
        </p:nvSpPr>
        <p:spPr/>
        <p:txBody>
          <a:bodyPr/>
          <a:lstStyle/>
          <a:p>
            <a:fld id="{B020DB05-2610-4E85-AE76-67B4A93C403B}" type="slidenum">
              <a:rPr lang="en-US" smtClean="0"/>
              <a:pPr/>
              <a:t>40</a:t>
            </a:fld>
            <a:endParaRPr lang="en-US"/>
          </a:p>
        </p:txBody>
      </p:sp>
    </p:spTree>
    <p:extLst>
      <p:ext uri="{BB962C8B-B14F-4D97-AF65-F5344CB8AC3E}">
        <p14:creationId xmlns:p14="http://schemas.microsoft.com/office/powerpoint/2010/main" xmlns="" val="2430708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might be traumatizing for one person,</a:t>
            </a:r>
            <a:r>
              <a:rPr lang="en-US" baseline="0" dirty="0" smtClean="0"/>
              <a:t> may  not be for another….it’s our perception of the event that makes it traumatic….</a:t>
            </a:r>
          </a:p>
          <a:p>
            <a:r>
              <a:rPr lang="en-US" baseline="0" dirty="0" smtClean="0"/>
              <a:t>And – it may be traumatizing for two different people, but they cope with the stress of the event differently.</a:t>
            </a:r>
          </a:p>
          <a:p>
            <a:endParaRPr lang="en-US" baseline="0" dirty="0" smtClean="0"/>
          </a:p>
          <a:p>
            <a:r>
              <a:rPr lang="en-US" baseline="0" dirty="0" smtClean="0"/>
              <a:t>Young children are affected by traumatic events, even though they may not understand what happened.</a:t>
            </a:r>
            <a:endParaRPr lang="en-US" dirty="0"/>
          </a:p>
        </p:txBody>
      </p:sp>
      <p:sp>
        <p:nvSpPr>
          <p:cNvPr id="4" name="Slide Number Placeholder 3"/>
          <p:cNvSpPr>
            <a:spLocks noGrp="1"/>
          </p:cNvSpPr>
          <p:nvPr>
            <p:ph type="sldNum" sz="quarter" idx="10"/>
          </p:nvPr>
        </p:nvSpPr>
        <p:spPr/>
        <p:txBody>
          <a:bodyPr/>
          <a:lstStyle/>
          <a:p>
            <a:pPr>
              <a:defRPr/>
            </a:pPr>
            <a:fld id="{70D6A2C1-B41C-414E-8B2C-80C2BCC8D08A}" type="slidenum">
              <a:rPr lang="en-US" smtClean="0"/>
              <a:pPr>
                <a:defRPr/>
              </a:pPr>
              <a:t>12</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E0ED087-21B9-4858-80A8-C7A18391F153}" type="slidenum">
              <a:rPr lang="en-US"/>
              <a:pPr/>
              <a:t>41</a:t>
            </a:fld>
            <a:endParaRPr lang="en-US"/>
          </a:p>
        </p:txBody>
      </p:sp>
      <p:sp>
        <p:nvSpPr>
          <p:cNvPr id="233475" name="Rectangle 2"/>
          <p:cNvSpPr>
            <a:spLocks noGrp="1" noRot="1" noChangeAspect="1" noChangeArrowheads="1" noTextEdit="1"/>
          </p:cNvSpPr>
          <p:nvPr>
            <p:ph type="sldImg"/>
          </p:nvPr>
        </p:nvSpPr>
        <p:spPr>
          <a:ln/>
        </p:spPr>
      </p:sp>
      <p:sp>
        <p:nvSpPr>
          <p:cNvPr id="23347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A389AAC5-4FA9-47A0-8159-0716580AA3F4}" type="slidenum">
              <a:rPr lang="en-US"/>
              <a:pPr/>
              <a:t>42</a:t>
            </a:fld>
            <a:endParaRPr lang="en-US"/>
          </a:p>
        </p:txBody>
      </p:sp>
      <p:sp>
        <p:nvSpPr>
          <p:cNvPr id="234499" name="Rectangle 2"/>
          <p:cNvSpPr>
            <a:spLocks noGrp="1" noRot="1" noChangeAspect="1" noChangeArrowheads="1" noTextEdit="1"/>
          </p:cNvSpPr>
          <p:nvPr>
            <p:ph type="sldImg"/>
          </p:nvPr>
        </p:nvSpPr>
        <p:spPr>
          <a:ln/>
        </p:spPr>
      </p:sp>
      <p:sp>
        <p:nvSpPr>
          <p:cNvPr id="234500"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000" dirty="0" smtClean="0"/>
              <a:t>Moments of: efficacy / positive feelings, as well as moments of feeling overwhelmed, helpless, and/or angry </a:t>
            </a:r>
          </a:p>
          <a:p>
            <a:pPr marL="0" marR="0" lvl="2" indent="0" algn="l" defTabSz="914400" rtl="0" eaLnBrk="1" fontAlgn="auto" latinLnBrk="0" hangingPunct="1">
              <a:lnSpc>
                <a:spcPct val="100000"/>
              </a:lnSpc>
              <a:spcBef>
                <a:spcPts val="0"/>
              </a:spcBef>
              <a:spcAft>
                <a:spcPts val="0"/>
              </a:spcAft>
              <a:buClrTx/>
              <a:buSzTx/>
              <a:buFontTx/>
              <a:buNone/>
              <a:tabLst/>
              <a:defRPr/>
            </a:pPr>
            <a:r>
              <a:rPr lang="en-US" sz="2000" dirty="0" smtClean="0"/>
              <a:t>i.e., Specific youth behaviors that are more difficult to cope with or that “push your buttons”, times of day or times of year (i.e., holidays, transition times, etc.)</a:t>
            </a:r>
          </a:p>
          <a:p>
            <a:endParaRPr lang="en-US" dirty="0"/>
          </a:p>
        </p:txBody>
      </p:sp>
      <p:sp>
        <p:nvSpPr>
          <p:cNvPr id="4" name="Slide Number Placeholder 3"/>
          <p:cNvSpPr>
            <a:spLocks noGrp="1"/>
          </p:cNvSpPr>
          <p:nvPr>
            <p:ph type="sldNum" sz="quarter" idx="10"/>
          </p:nvPr>
        </p:nvSpPr>
        <p:spPr/>
        <p:txBody>
          <a:bodyPr/>
          <a:lstStyle/>
          <a:p>
            <a:fld id="{B020DB05-2610-4E85-AE76-67B4A93C403B}" type="slidenum">
              <a:rPr lang="en-US" smtClean="0"/>
              <a:pPr/>
              <a:t>43</a:t>
            </a:fld>
            <a:endParaRPr lang="en-US"/>
          </a:p>
        </p:txBody>
      </p:sp>
    </p:spTree>
    <p:extLst>
      <p:ext uri="{BB962C8B-B14F-4D97-AF65-F5344CB8AC3E}">
        <p14:creationId xmlns:p14="http://schemas.microsoft.com/office/powerpoint/2010/main" xmlns="" val="429063079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715A648-0EA0-4AB9-97F7-503CA53EE1BD}" type="slidenum">
              <a:rPr lang="en-US"/>
              <a:pPr/>
              <a:t>44</a:t>
            </a:fld>
            <a:endParaRPr lang="en-US"/>
          </a:p>
        </p:txBody>
      </p:sp>
      <p:sp>
        <p:nvSpPr>
          <p:cNvPr id="235523" name="Rectangle 2"/>
          <p:cNvSpPr>
            <a:spLocks noGrp="1" noRot="1" noChangeAspect="1" noChangeArrowheads="1" noTextEdit="1"/>
          </p:cNvSpPr>
          <p:nvPr>
            <p:ph type="sldImg"/>
          </p:nvPr>
        </p:nvSpPr>
        <p:spPr>
          <a:ln/>
        </p:spPr>
      </p:sp>
      <p:sp>
        <p:nvSpPr>
          <p:cNvPr id="23552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8DADB6BA-5D59-4626-99E5-4444920F6C98}" type="slidenum">
              <a:rPr lang="en-US"/>
              <a:pPr/>
              <a:t>45</a:t>
            </a:fld>
            <a:endParaRPr lang="en-US"/>
          </a:p>
        </p:txBody>
      </p:sp>
      <p:sp>
        <p:nvSpPr>
          <p:cNvPr id="236547" name="Rectangle 2"/>
          <p:cNvSpPr>
            <a:spLocks noGrp="1" noRot="1" noChangeAspect="1" noChangeArrowheads="1" noTextEdit="1"/>
          </p:cNvSpPr>
          <p:nvPr>
            <p:ph type="sldImg"/>
          </p:nvPr>
        </p:nvSpPr>
        <p:spPr>
          <a:ln/>
        </p:spPr>
      </p:sp>
      <p:sp>
        <p:nvSpPr>
          <p:cNvPr id="23654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A8C71310-6993-4127-8C13-89FC3D91D833}" type="slidenum">
              <a:rPr lang="en-US"/>
              <a:pPr/>
              <a:t>46</a:t>
            </a:fld>
            <a:endParaRPr lang="en-US"/>
          </a:p>
        </p:txBody>
      </p:sp>
      <p:sp>
        <p:nvSpPr>
          <p:cNvPr id="237571" name="Rectangle 2"/>
          <p:cNvSpPr>
            <a:spLocks noGrp="1" noRot="1" noChangeAspect="1" noChangeArrowheads="1" noTextEdit="1"/>
          </p:cNvSpPr>
          <p:nvPr>
            <p:ph type="sldImg"/>
          </p:nvPr>
        </p:nvSpPr>
        <p:spPr>
          <a:xfrm>
            <a:off x="1144588" y="685800"/>
            <a:ext cx="4572000" cy="3429000"/>
          </a:xfrm>
          <a:ln/>
        </p:spPr>
      </p:sp>
      <p:sp>
        <p:nvSpPr>
          <p:cNvPr id="23757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35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1690CEA-6E9D-47C5-8F86-D8CD6CDA237E}" type="slidenum">
              <a:rPr lang="en-US" smtClean="0"/>
              <a:pPr fontAlgn="base">
                <a:spcBef>
                  <a:spcPct val="0"/>
                </a:spcBef>
                <a:spcAft>
                  <a:spcPct val="0"/>
                </a:spcAft>
                <a:defRPr/>
              </a:pPr>
              <a:t>48</a:t>
            </a:fld>
            <a:endParaRPr lang="en-US"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Culturally appropriate best practices—also looking towards sustainability and one specific example of that is that the MAP program is a train the trainer model, so your mental health staff could have the option of becoming a trainer in the approach in which they are trained</a:t>
            </a:r>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E2E074E-EF5A-4BE3-A023-141091E3FFE5}" type="slidenum">
              <a:rPr lang="en-US" smtClean="0"/>
              <a:pPr fontAlgn="base">
                <a:spcBef>
                  <a:spcPct val="0"/>
                </a:spcBef>
                <a:spcAft>
                  <a:spcPct val="0"/>
                </a:spcAft>
                <a:defRPr/>
              </a:pPr>
              <a:t>49</a:t>
            </a:fld>
            <a:endParaRPr lang="en-US"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We also want to provide a refresher on the 3 tier system and how social-emotional learning fits in… </a:t>
            </a:r>
          </a:p>
          <a:p>
            <a:pPr eaLnBrk="1" hangingPunct="1">
              <a:spcBef>
                <a:spcPct val="0"/>
              </a:spcBef>
            </a:pPr>
            <a:endParaRPr lang="en-US" dirty="0" smtClean="0"/>
          </a:p>
          <a:p>
            <a:pPr eaLnBrk="1" hangingPunct="1">
              <a:spcBef>
                <a:spcPct val="0"/>
              </a:spcBef>
            </a:pPr>
            <a:endParaRPr lang="en-US" dirty="0" smtClean="0"/>
          </a:p>
        </p:txBody>
      </p:sp>
      <p:sp>
        <p:nvSpPr>
          <p:cNvPr id="266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DBEF476-5D85-4150-81EF-EE2A6A1D5B3E}" type="slidenum">
              <a:rPr lang="en-US" smtClean="0"/>
              <a:pPr fontAlgn="base">
                <a:spcBef>
                  <a:spcPct val="0"/>
                </a:spcBef>
                <a:spcAft>
                  <a:spcPct val="0"/>
                </a:spcAft>
                <a:defRPr/>
              </a:pPr>
              <a:t>51</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dirty="0" smtClean="0"/>
              <a:t>Some traumatic experiences occur once</a:t>
            </a:r>
            <a:r>
              <a:rPr lang="en-US" baseline="0" dirty="0" smtClean="0"/>
              <a:t> in a lifetime, others are ongoing.</a:t>
            </a:r>
          </a:p>
          <a:p>
            <a:r>
              <a:rPr lang="en-US" baseline="0" dirty="0" smtClean="0"/>
              <a:t>Many </a:t>
            </a:r>
          </a:p>
          <a:p>
            <a:pPr eaLnBrk="1" hangingPunct="1">
              <a:defRPr/>
            </a:pPr>
            <a:r>
              <a:rPr lang="en-US" sz="2400" dirty="0" smtClean="0"/>
              <a:t>Acute Trauma:</a:t>
            </a:r>
          </a:p>
          <a:p>
            <a:pPr lvl="1" eaLnBrk="1" hangingPunct="1">
              <a:defRPr/>
            </a:pPr>
            <a:r>
              <a:rPr lang="en-US" sz="2400" dirty="0" smtClean="0"/>
              <a:t>A traumatic event that overwhelms an individuals ability to cope. </a:t>
            </a:r>
          </a:p>
          <a:p>
            <a:pPr lvl="1" eaLnBrk="1" hangingPunct="1">
              <a:defRPr/>
            </a:pPr>
            <a:endParaRPr lang="en-US" sz="1000" b="1" dirty="0" smtClean="0"/>
          </a:p>
          <a:p>
            <a:pPr>
              <a:defRPr/>
            </a:pPr>
            <a:r>
              <a:rPr lang="en-US" sz="1800" dirty="0" smtClean="0"/>
              <a:t>School shootings </a:t>
            </a:r>
          </a:p>
          <a:p>
            <a:pPr>
              <a:defRPr/>
            </a:pPr>
            <a:r>
              <a:rPr lang="en-US" sz="1800" dirty="0" smtClean="0"/>
              <a:t>Gang-related violence in the community </a:t>
            </a:r>
          </a:p>
          <a:p>
            <a:pPr>
              <a:defRPr/>
            </a:pPr>
            <a:r>
              <a:rPr lang="en-US" sz="1800" dirty="0" smtClean="0"/>
              <a:t>Terrorist attacks </a:t>
            </a:r>
          </a:p>
          <a:p>
            <a:pPr>
              <a:defRPr/>
            </a:pPr>
            <a:r>
              <a:rPr lang="en-US" sz="1800" dirty="0" smtClean="0"/>
              <a:t>Natural disasters (for example, earthquakes, floods, or hurricanes) </a:t>
            </a:r>
          </a:p>
          <a:p>
            <a:pPr>
              <a:defRPr/>
            </a:pPr>
            <a:r>
              <a:rPr lang="en-US" sz="1800" dirty="0" smtClean="0"/>
              <a:t>Serious accidents (for example, car or motorcycle crashes) </a:t>
            </a:r>
          </a:p>
          <a:p>
            <a:pPr>
              <a:defRPr/>
            </a:pPr>
            <a:r>
              <a:rPr lang="en-US" sz="1800" dirty="0" smtClean="0"/>
              <a:t>Sudden or violent loss of a loved one </a:t>
            </a:r>
          </a:p>
          <a:p>
            <a:pPr>
              <a:defRPr/>
            </a:pPr>
            <a:r>
              <a:rPr lang="en-US" sz="1800" dirty="0" smtClean="0"/>
              <a:t>Physical or sexual assault (for example, being beaten, shot, or raped)</a:t>
            </a:r>
          </a:p>
          <a:p>
            <a:pPr lvl="1">
              <a:defRPr/>
            </a:pPr>
            <a:r>
              <a:rPr lang="en-US" sz="1300" dirty="0" smtClean="0"/>
              <a:t>(National Child Traumatic Stress Network) </a:t>
            </a:r>
          </a:p>
          <a:p>
            <a:r>
              <a:rPr lang="en-US" baseline="0" dirty="0" smtClean="0"/>
              <a:t>children have experienced multiple traumas. For too many, trauma is a chronic part of their lives.</a:t>
            </a:r>
          </a:p>
          <a:p>
            <a:r>
              <a:rPr lang="en-US" dirty="0" smtClean="0"/>
              <a:t>These exposures often occur within the child’s care giving system </a:t>
            </a:r>
          </a:p>
          <a:p>
            <a:r>
              <a:rPr lang="en-US" dirty="0" smtClean="0"/>
              <a:t>Children and adolescents experience trauma under two different sets of circumstances. Some types of traumatic events involve (1) experiencing a serious injury to yourself or witnessing a serious injury to or the death of someone else, (2) facing imminent threats of serious injury or death to yourself or others, or (3) experiencing a violation of personal physical integrity. These experiences usually call forth overwhelming feelings of terror, horror, or helplessness. Because these events occur at a particular time and place and are usually short-lived, we refer to them as </a:t>
            </a:r>
            <a:r>
              <a:rPr lang="en-US" b="1" i="1" dirty="0" smtClean="0"/>
              <a:t>acute traumatic events</a:t>
            </a:r>
            <a:r>
              <a:rPr lang="en-US" dirty="0" smtClean="0"/>
              <a:t>. </a:t>
            </a:r>
          </a:p>
          <a:p>
            <a:pPr eaLnBrk="1" hangingPunct="1"/>
            <a:r>
              <a:rPr lang="en-US" sz="2400" dirty="0" smtClean="0"/>
              <a:t>Complex Trauma:</a:t>
            </a:r>
          </a:p>
          <a:p>
            <a:pPr lvl="1" eaLnBrk="1" hangingPunct="1"/>
            <a:r>
              <a:rPr lang="en-US" sz="2400" dirty="0" smtClean="0"/>
              <a:t>When the individual experiences multiple or chronic and long-term, adverse traumatic events; most often adolescents will have experienced abuse from caregivers.</a:t>
            </a:r>
          </a:p>
          <a:p>
            <a:r>
              <a:rPr lang="en-US" sz="1600" dirty="0" smtClean="0"/>
              <a:t>Some forms of physical abuse </a:t>
            </a:r>
          </a:p>
          <a:p>
            <a:r>
              <a:rPr lang="en-US" sz="1600" dirty="0" smtClean="0"/>
              <a:t>Long-standing sexual abuse </a:t>
            </a:r>
          </a:p>
          <a:p>
            <a:r>
              <a:rPr lang="en-US" sz="1600" dirty="0" smtClean="0"/>
              <a:t>Domestic violence </a:t>
            </a:r>
          </a:p>
          <a:p>
            <a:r>
              <a:rPr lang="en-US" sz="1600" dirty="0" smtClean="0"/>
              <a:t>Wars and other forms of political violence </a:t>
            </a:r>
          </a:p>
          <a:p>
            <a:pPr lvl="1"/>
            <a:r>
              <a:rPr lang="en-US" sz="1100" dirty="0" smtClean="0"/>
              <a:t>(National Child Traumatic Stress Network)</a:t>
            </a:r>
          </a:p>
          <a:p>
            <a:endParaRPr lang="en-US" dirty="0" smtClean="0"/>
          </a:p>
          <a:p>
            <a:r>
              <a:rPr lang="en-US" dirty="0" smtClean="0"/>
              <a:t>In other cases, exposure to trauma can occur repeatedly over long periods of time. These experiences call forth a range of responses, including intense feelings of fear, loss of trust in others, decreased sense of personal safety, guilt, and shame. We call these kinds of trauma </a:t>
            </a:r>
            <a:r>
              <a:rPr lang="en-US" b="1" i="1" dirty="0" smtClean="0"/>
              <a:t>chronic traumatic situations</a:t>
            </a:r>
            <a:r>
              <a:rPr lang="en-US" dirty="0" smtClean="0"/>
              <a:t>. These kinds of traumatic situations include the following: </a:t>
            </a:r>
          </a:p>
          <a:p>
            <a:r>
              <a:rPr lang="en-US" dirty="0" smtClean="0"/>
              <a:t>Stories of what</a:t>
            </a:r>
            <a:r>
              <a:rPr lang="en-US" baseline="0" dirty="0" smtClean="0"/>
              <a:t> the children are witnessing.</a:t>
            </a:r>
          </a:p>
          <a:p>
            <a:r>
              <a:rPr lang="en-US" baseline="0" dirty="0" smtClean="0"/>
              <a:t>In New Orleans, the adults will tell you they are still reeling from Hurricane Katrina, but the kids are much more bothered by the ongoing community violence they witness and experience</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70D6A2C1-B41C-414E-8B2C-80C2BCC8D08A}" type="slidenum">
              <a:rPr lang="en-US" smtClean="0"/>
              <a:pPr>
                <a:defRPr/>
              </a:pPr>
              <a:t>13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l"/>
            <a:r>
              <a:rPr lang="en-US" dirty="0" smtClean="0"/>
              <a:t>Witnessing violence: shootings, stabbings, robbery, fighting</a:t>
            </a:r>
            <a:r>
              <a:rPr lang="en-US" baseline="0" dirty="0" smtClean="0"/>
              <a:t> at home/neighborhood/school</a:t>
            </a:r>
          </a:p>
          <a:p>
            <a:pPr algn="l">
              <a:lnSpc>
                <a:spcPct val="90000"/>
              </a:lnSpc>
            </a:pPr>
            <a:r>
              <a:rPr lang="en-US" dirty="0" smtClean="0"/>
              <a:t>If everything is trauma, </a:t>
            </a:r>
          </a:p>
          <a:p>
            <a:pPr algn="l">
              <a:lnSpc>
                <a:spcPct val="90000"/>
              </a:lnSpc>
            </a:pPr>
            <a:r>
              <a:rPr lang="en-US" dirty="0" smtClean="0"/>
              <a:t>nothing is trauma</a:t>
            </a:r>
          </a:p>
          <a:p>
            <a:pPr algn="l">
              <a:lnSpc>
                <a:spcPct val="90000"/>
              </a:lnSpc>
            </a:pPr>
            <a:r>
              <a:rPr lang="en-US" dirty="0" smtClean="0"/>
              <a:t>It is the child’s experience of the event, not the event itself, that is traumatizing.</a:t>
            </a:r>
          </a:p>
          <a:p>
            <a:pPr algn="l">
              <a:lnSpc>
                <a:spcPct val="90000"/>
              </a:lnSpc>
            </a:pPr>
            <a:r>
              <a:rPr lang="en-US" dirty="0" smtClean="0"/>
              <a:t>If we don’t look for or acknowledge trauma in the lives of children and adolescents, we end up chasing behaviors and limiting the possibilities for change</a:t>
            </a:r>
          </a:p>
          <a:p>
            <a:pPr algn="l">
              <a:lnSpc>
                <a:spcPct val="90000"/>
              </a:lnSpc>
            </a:pPr>
            <a:r>
              <a:rPr lang="en-US" dirty="0" smtClean="0"/>
              <a:t>The behavioral and emotional adaptations that maltreated children make in order </a:t>
            </a:r>
          </a:p>
          <a:p>
            <a:pPr algn="l">
              <a:lnSpc>
                <a:spcPct val="90000"/>
              </a:lnSpc>
            </a:pPr>
            <a:r>
              <a:rPr lang="en-US" dirty="0" smtClean="0"/>
              <a:t>to survive</a:t>
            </a:r>
          </a:p>
          <a:p>
            <a:pPr algn="l">
              <a:lnSpc>
                <a:spcPct val="90000"/>
              </a:lnSpc>
            </a:pPr>
            <a:r>
              <a:rPr lang="en-US" dirty="0" smtClean="0"/>
              <a:t>are brilliant, creative solutions, </a:t>
            </a:r>
          </a:p>
          <a:p>
            <a:pPr algn="l">
              <a:lnSpc>
                <a:spcPct val="90000"/>
              </a:lnSpc>
            </a:pPr>
            <a:r>
              <a:rPr lang="en-US" dirty="0" smtClean="0"/>
              <a:t>and are personally costly.</a:t>
            </a:r>
          </a:p>
          <a:p>
            <a:pPr algn="l">
              <a:lnSpc>
                <a:spcPct val="90000"/>
              </a:lnSpc>
            </a:pPr>
            <a:r>
              <a:rPr lang="en-US" dirty="0" smtClean="0"/>
              <a:t>Normal reaction to an abnormal</a:t>
            </a:r>
            <a:r>
              <a:rPr lang="en-US" baseline="0" dirty="0" smtClean="0"/>
              <a:t> situation.</a:t>
            </a:r>
            <a:endParaRPr lang="en-US" dirty="0" smtClean="0"/>
          </a:p>
          <a:p>
            <a:pPr algn="l"/>
            <a:endParaRPr lang="en-US" dirty="0"/>
          </a:p>
        </p:txBody>
      </p:sp>
      <p:sp>
        <p:nvSpPr>
          <p:cNvPr id="4" name="Header Placeholder 3"/>
          <p:cNvSpPr>
            <a:spLocks noGrp="1"/>
          </p:cNvSpPr>
          <p:nvPr>
            <p:ph type="hdr" sz="quarter" idx="10"/>
          </p:nvPr>
        </p:nvSpPr>
        <p:spPr/>
        <p:txBody>
          <a:bodyPr/>
          <a:lstStyle/>
          <a:p>
            <a:pPr>
              <a:defRPr/>
            </a:pPr>
            <a:r>
              <a:rPr lang="en-US" smtClean="0"/>
              <a:t>Presentation name location and date</a:t>
            </a:r>
            <a:endParaRPr lang="en-US"/>
          </a:p>
        </p:txBody>
      </p:sp>
      <p:sp>
        <p:nvSpPr>
          <p:cNvPr id="5" name="Footer Placeholder 4"/>
          <p:cNvSpPr>
            <a:spLocks noGrp="1"/>
          </p:cNvSpPr>
          <p:nvPr>
            <p:ph type="ftr" sz="quarter" idx="11"/>
          </p:nvPr>
        </p:nvSpPr>
        <p:spPr/>
        <p:txBody>
          <a:bodyPr/>
          <a:lstStyle/>
          <a:p>
            <a:pPr>
              <a:defRPr/>
            </a:pPr>
            <a:r>
              <a:rPr lang="en-US" smtClean="0"/>
              <a:t>Presenter name and grant/center affiliation</a:t>
            </a:r>
            <a:endParaRPr lang="en-US"/>
          </a:p>
        </p:txBody>
      </p:sp>
      <p:sp>
        <p:nvSpPr>
          <p:cNvPr id="6" name="Slide Number Placeholder 5"/>
          <p:cNvSpPr>
            <a:spLocks noGrp="1"/>
          </p:cNvSpPr>
          <p:nvPr>
            <p:ph type="sldNum" sz="quarter" idx="12"/>
          </p:nvPr>
        </p:nvSpPr>
        <p:spPr/>
        <p:txBody>
          <a:bodyPr/>
          <a:lstStyle/>
          <a:p>
            <a:pPr>
              <a:defRPr/>
            </a:pPr>
            <a:fld id="{A033D5A6-5A42-41E3-8443-FBFFCE6A6EF4}" type="slidenum">
              <a:rPr lang="en-US" smtClean="0"/>
              <a:pPr>
                <a:defRPr/>
              </a:pPr>
              <a:t>14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Reactions</a:t>
            </a:r>
            <a:r>
              <a:rPr lang="en-US" baseline="0" dirty="0" smtClean="0"/>
              <a:t> to traumatic events are determined by the subjective experience of the individual, which could be impacted by developmental and cultural factors.</a:t>
            </a:r>
          </a:p>
          <a:p>
            <a:pPr defTabSz="897301" eaLnBrk="0" fontAlgn="base" hangingPunct="0">
              <a:spcBef>
                <a:spcPct val="30000"/>
              </a:spcBef>
              <a:spcAft>
                <a:spcPct val="0"/>
              </a:spcAft>
              <a:defRPr/>
            </a:pPr>
            <a:r>
              <a:rPr lang="en-US" baseline="0" dirty="0" smtClean="0"/>
              <a:t>What is extremely traumatic for one student may be less so for another.</a:t>
            </a:r>
            <a:endParaRPr lang="en-US" dirty="0" smtClean="0"/>
          </a:p>
          <a:p>
            <a:r>
              <a:rPr lang="en-US" dirty="0" smtClean="0"/>
              <a:t>FORMAL DEFINITION.  There is no diagnosis for PTSD in children instead we have a working definition for children known as CTS</a:t>
            </a:r>
          </a:p>
          <a:p>
            <a:r>
              <a:rPr lang="en-US" dirty="0" smtClean="0"/>
              <a:t>Proposed</a:t>
            </a:r>
            <a:r>
              <a:rPr lang="en-US" baseline="0" dirty="0" smtClean="0"/>
              <a:t> Developmental Trauma Diagnosis for DSM-V in 2013</a:t>
            </a:r>
            <a:endParaRPr lang="en-US" dirty="0" smtClean="0"/>
          </a:p>
        </p:txBody>
      </p:sp>
      <p:sp>
        <p:nvSpPr>
          <p:cNvPr id="4" name="Header Placeholder 3"/>
          <p:cNvSpPr>
            <a:spLocks noGrp="1"/>
          </p:cNvSpPr>
          <p:nvPr>
            <p:ph type="hdr" sz="quarter" idx="10"/>
          </p:nvPr>
        </p:nvSpPr>
        <p:spPr/>
        <p:txBody>
          <a:bodyPr/>
          <a:lstStyle/>
          <a:p>
            <a:pPr>
              <a:defRPr/>
            </a:pPr>
            <a:r>
              <a:rPr lang="en-US" smtClean="0"/>
              <a:t>Presentation name location and date</a:t>
            </a:r>
            <a:endParaRPr lang="en-US"/>
          </a:p>
        </p:txBody>
      </p:sp>
      <p:sp>
        <p:nvSpPr>
          <p:cNvPr id="5" name="Footer Placeholder 4"/>
          <p:cNvSpPr>
            <a:spLocks noGrp="1"/>
          </p:cNvSpPr>
          <p:nvPr>
            <p:ph type="ftr" sz="quarter" idx="11"/>
          </p:nvPr>
        </p:nvSpPr>
        <p:spPr/>
        <p:txBody>
          <a:bodyPr/>
          <a:lstStyle/>
          <a:p>
            <a:pPr>
              <a:defRPr/>
            </a:pPr>
            <a:r>
              <a:rPr lang="en-US" smtClean="0"/>
              <a:t>Presenter name and grant/center affiliation</a:t>
            </a:r>
            <a:endParaRPr lang="en-US"/>
          </a:p>
        </p:txBody>
      </p:sp>
      <p:sp>
        <p:nvSpPr>
          <p:cNvPr id="6" name="Slide Number Placeholder 5"/>
          <p:cNvSpPr>
            <a:spLocks noGrp="1"/>
          </p:cNvSpPr>
          <p:nvPr>
            <p:ph type="sldNum" sz="quarter" idx="12"/>
          </p:nvPr>
        </p:nvSpPr>
        <p:spPr/>
        <p:txBody>
          <a:bodyPr/>
          <a:lstStyle/>
          <a:p>
            <a:pPr>
              <a:defRPr/>
            </a:pPr>
            <a:fld id="{A033D5A6-5A42-41E3-8443-FBFFCE6A6EF4}" type="slidenum">
              <a:rPr lang="en-US" smtClean="0"/>
              <a:pPr>
                <a:defRPr/>
              </a:pPr>
              <a:t>15</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p:spPr>
        <p:txBody>
          <a:bodyPr/>
          <a:lstStyle/>
          <a:p>
            <a:pPr defTabSz="903532"/>
            <a:fld id="{9328E8B7-5E1B-4D64-BCA3-D5AFF5372C07}" type="slidenum">
              <a:rPr lang="en-US" smtClean="0"/>
              <a:pPr defTabSz="903532"/>
              <a:t>16</a:t>
            </a:fld>
            <a:endParaRPr lang="en-US" dirty="0" smtClean="0"/>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xfrm>
            <a:off x="914711" y="4344025"/>
            <a:ext cx="5028579" cy="4114488"/>
          </a:xfrm>
          <a:noFill/>
          <a:ln/>
        </p:spPr>
        <p:txBody>
          <a:bodyPr/>
          <a:lstStyle/>
          <a:p>
            <a:r>
              <a:rPr lang="en-US" dirty="0" smtClean="0"/>
              <a:t>Marilyn’s saber</a:t>
            </a:r>
            <a:r>
              <a:rPr lang="en-US" baseline="0" dirty="0" smtClean="0"/>
              <a:t> tooth tiger – if one came into this room, we’d all respond in some way (some fight, some flight, some freeze)</a:t>
            </a:r>
            <a:endParaRPr lang="en-US" dirty="0" smtClean="0"/>
          </a:p>
          <a:p>
            <a:r>
              <a:rPr lang="en-US" dirty="0" smtClean="0"/>
              <a:t>traumatic experiences can trigger fight, flight or freeze responses with arousal, heart rate, dissociation</a:t>
            </a:r>
            <a:r>
              <a:rPr lang="en-US" baseline="0" dirty="0" smtClean="0"/>
              <a:t> – normal response, but if we get stuck here problematic</a:t>
            </a:r>
            <a:endParaRPr lang="en-US" dirty="0" smtClean="0"/>
          </a:p>
          <a:p>
            <a:r>
              <a:rPr lang="en-US" dirty="0" smtClean="0"/>
              <a:t>Chronic state can impede development of critical brain functions: </a:t>
            </a:r>
            <a:r>
              <a:rPr lang="en-US" dirty="0" err="1" smtClean="0"/>
              <a:t>eg</a:t>
            </a:r>
            <a:r>
              <a:rPr lang="en-US" dirty="0" smtClean="0"/>
              <a:t>. Memory, language, problem solving higher order thinking</a:t>
            </a:r>
          </a:p>
          <a:p>
            <a:r>
              <a:rPr lang="en-US" dirty="0" smtClean="0"/>
              <a:t>Children with Traumatic stress are about “survival in the moment.”  Immediate and extreme response to reminders of the trauma.  Survival in the moment is governed by pathways in the brain that appraise threat, sacrifice context for speed of response, make decisions out of consciousness, mobilize the body for fight flight or freeze</a:t>
            </a:r>
          </a:p>
          <a:p>
            <a:r>
              <a:rPr lang="en-US" dirty="0" smtClean="0"/>
              <a:t>Higher order brain functions are temporarily put on hold when survival is at stake.</a:t>
            </a:r>
          </a:p>
          <a:p>
            <a:endParaRPr lang="en-US" dirty="0" smtClean="0"/>
          </a:p>
          <a:p>
            <a:r>
              <a:rPr lang="en-US" dirty="0" smtClean="0"/>
              <a:t>Most creative</a:t>
            </a:r>
            <a:r>
              <a:rPr lang="en-US" baseline="0" dirty="0" smtClean="0"/>
              <a:t> ideas in a calm state</a:t>
            </a:r>
            <a:endParaRPr lang="en-US" dirty="0" smtClean="0"/>
          </a:p>
          <a:p>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Bruce</a:t>
            </a:r>
            <a:r>
              <a:rPr lang="en-US" baseline="0" dirty="0" smtClean="0"/>
              <a:t> Perry’s continuum: see handout</a:t>
            </a:r>
          </a:p>
          <a:p>
            <a:pPr marL="598200" indent="-598200"/>
            <a:r>
              <a:rPr lang="en-US" dirty="0" smtClean="0"/>
              <a:t>Consequences of Chronic/Complex Trauma</a:t>
            </a:r>
          </a:p>
          <a:p>
            <a:pPr marL="598200" indent="-598200"/>
            <a:r>
              <a:rPr lang="en-US" dirty="0" smtClean="0"/>
              <a:t>Children and Adolescents may experience </a:t>
            </a:r>
            <a:r>
              <a:rPr lang="en-US" dirty="0" err="1" smtClean="0"/>
              <a:t>dysregulation</a:t>
            </a:r>
            <a:r>
              <a:rPr lang="en-US" dirty="0" smtClean="0"/>
              <a:t> of their emotions..</a:t>
            </a:r>
          </a:p>
          <a:p>
            <a:pPr marL="598200" indent="-598200"/>
            <a:r>
              <a:rPr lang="en-US" dirty="0" smtClean="0"/>
              <a:t>Children and Adolescents will make efforts to defend against the recurrence of those emotions</a:t>
            </a:r>
          </a:p>
          <a:p>
            <a:pPr marL="598200" indent="-598200"/>
            <a:r>
              <a:rPr lang="en-US" dirty="0" smtClean="0"/>
              <a:t>Children and Adolescents will reenact their trauma with others</a:t>
            </a:r>
          </a:p>
          <a:p>
            <a:r>
              <a:rPr lang="en-US" dirty="0" smtClean="0"/>
              <a:t>Rage, betrayal, fear, resignation, defeat, shame</a:t>
            </a:r>
          </a:p>
          <a:p>
            <a:pPr>
              <a:buFontTx/>
              <a:buChar char="-"/>
            </a:pPr>
            <a:r>
              <a:rPr lang="en-US" dirty="0" smtClean="0"/>
              <a:t>avoidance via substance abuse, numbing out, self injury.</a:t>
            </a:r>
          </a:p>
          <a:p>
            <a:pPr>
              <a:buFontTx/>
              <a:buChar char="-"/>
            </a:pPr>
            <a:r>
              <a:rPr lang="en-US" dirty="0" smtClean="0"/>
              <a:t>Tell stories</a:t>
            </a:r>
          </a:p>
          <a:p>
            <a:pPr>
              <a:buFontTx/>
              <a:buChar char="-"/>
            </a:pPr>
            <a:r>
              <a:rPr lang="en-US" dirty="0" smtClean="0"/>
              <a:t>Some of our students are living with their perpetrators…and one creative way to survive</a:t>
            </a:r>
            <a:r>
              <a:rPr lang="en-US" baseline="0" dirty="0" smtClean="0"/>
              <a:t> is to stay awake when the perpetrator is awake and to sleep when they sleep, which can mean not going to bed until 3AM…might not get to school on time, but they’re successfully avoiding more abuse.</a:t>
            </a:r>
            <a:endParaRPr lang="en-US" dirty="0" smtClean="0"/>
          </a:p>
          <a:p>
            <a:pPr marL="598200" indent="-598200"/>
            <a:endParaRPr lang="en-US" dirty="0" smtClean="0"/>
          </a:p>
          <a:p>
            <a:endParaRPr lang="en-US" dirty="0"/>
          </a:p>
        </p:txBody>
      </p:sp>
      <p:sp>
        <p:nvSpPr>
          <p:cNvPr id="4" name="Header Placeholder 3"/>
          <p:cNvSpPr>
            <a:spLocks noGrp="1"/>
          </p:cNvSpPr>
          <p:nvPr>
            <p:ph type="hdr" sz="quarter" idx="10"/>
          </p:nvPr>
        </p:nvSpPr>
        <p:spPr/>
        <p:txBody>
          <a:bodyPr/>
          <a:lstStyle/>
          <a:p>
            <a:pPr>
              <a:defRPr/>
            </a:pPr>
            <a:r>
              <a:rPr lang="en-US" smtClean="0"/>
              <a:t>Presentation name location and date</a:t>
            </a:r>
            <a:endParaRPr lang="en-US"/>
          </a:p>
        </p:txBody>
      </p:sp>
      <p:sp>
        <p:nvSpPr>
          <p:cNvPr id="5" name="Footer Placeholder 4"/>
          <p:cNvSpPr>
            <a:spLocks noGrp="1"/>
          </p:cNvSpPr>
          <p:nvPr>
            <p:ph type="ftr" sz="quarter" idx="11"/>
          </p:nvPr>
        </p:nvSpPr>
        <p:spPr/>
        <p:txBody>
          <a:bodyPr/>
          <a:lstStyle/>
          <a:p>
            <a:pPr>
              <a:defRPr/>
            </a:pPr>
            <a:r>
              <a:rPr lang="en-US" smtClean="0"/>
              <a:t>Presenter name and grant/center affiliation</a:t>
            </a:r>
            <a:endParaRPr lang="en-US"/>
          </a:p>
        </p:txBody>
      </p:sp>
      <p:sp>
        <p:nvSpPr>
          <p:cNvPr id="6" name="Slide Number Placeholder 5"/>
          <p:cNvSpPr>
            <a:spLocks noGrp="1"/>
          </p:cNvSpPr>
          <p:nvPr>
            <p:ph type="sldNum" sz="quarter" idx="12"/>
          </p:nvPr>
        </p:nvSpPr>
        <p:spPr/>
        <p:txBody>
          <a:bodyPr/>
          <a:lstStyle/>
          <a:p>
            <a:pPr>
              <a:defRPr/>
            </a:pPr>
            <a:fld id="{A033D5A6-5A42-41E3-8443-FBFFCE6A6EF4}" type="slidenum">
              <a:rPr lang="en-US" smtClean="0"/>
              <a:pPr>
                <a:defRPr/>
              </a:pPr>
              <a:t>17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a:ln/>
        </p:spPr>
      </p:sp>
      <p:sp>
        <p:nvSpPr>
          <p:cNvPr id="37890" name="Notes Placeholder 2"/>
          <p:cNvSpPr>
            <a:spLocks noGrp="1"/>
          </p:cNvSpPr>
          <p:nvPr>
            <p:ph type="body" idx="1"/>
          </p:nvPr>
        </p:nvSpPr>
        <p:spPr>
          <a:noFill/>
          <a:ln/>
        </p:spPr>
        <p:txBody>
          <a:bodyPr/>
          <a:lstStyle/>
          <a:p>
            <a:r>
              <a:rPr lang="en-US" dirty="0" smtClean="0"/>
              <a:t>Associated with Violence,  Citation from Dick?  NCTSN website, lifetime exposure number at the website</a:t>
            </a:r>
          </a:p>
        </p:txBody>
      </p:sp>
      <p:sp>
        <p:nvSpPr>
          <p:cNvPr id="37891" name="Header Placeholder 3"/>
          <p:cNvSpPr>
            <a:spLocks noGrp="1"/>
          </p:cNvSpPr>
          <p:nvPr>
            <p:ph type="hdr" sz="quarter"/>
          </p:nvPr>
        </p:nvSpPr>
        <p:spPr>
          <a:noFill/>
        </p:spPr>
        <p:txBody>
          <a:bodyPr/>
          <a:lstStyle/>
          <a:p>
            <a:pPr defTabSz="903532"/>
            <a:r>
              <a:rPr lang="en-US" dirty="0" smtClean="0"/>
              <a:t>Presentation name location and date</a:t>
            </a:r>
          </a:p>
        </p:txBody>
      </p:sp>
      <p:sp>
        <p:nvSpPr>
          <p:cNvPr id="37892" name="Footer Placeholder 4"/>
          <p:cNvSpPr>
            <a:spLocks noGrp="1"/>
          </p:cNvSpPr>
          <p:nvPr>
            <p:ph type="ftr" sz="quarter" idx="4"/>
          </p:nvPr>
        </p:nvSpPr>
        <p:spPr>
          <a:noFill/>
        </p:spPr>
        <p:txBody>
          <a:bodyPr/>
          <a:lstStyle/>
          <a:p>
            <a:pPr defTabSz="903532"/>
            <a:r>
              <a:rPr lang="en-US" dirty="0" smtClean="0"/>
              <a:t>Presenter name and grant/center affiliation</a:t>
            </a:r>
          </a:p>
        </p:txBody>
      </p:sp>
      <p:sp>
        <p:nvSpPr>
          <p:cNvPr id="37893" name="Slide Number Placeholder 5"/>
          <p:cNvSpPr>
            <a:spLocks noGrp="1"/>
          </p:cNvSpPr>
          <p:nvPr>
            <p:ph type="sldNum" sz="quarter" idx="5"/>
          </p:nvPr>
        </p:nvSpPr>
        <p:spPr>
          <a:noFill/>
        </p:spPr>
        <p:txBody>
          <a:bodyPr/>
          <a:lstStyle/>
          <a:p>
            <a:pPr defTabSz="903532"/>
            <a:fld id="{9548BA70-CA05-47DF-B9FA-1CC632B4D82E}" type="slidenum">
              <a:rPr lang="en-US" smtClean="0"/>
              <a:pPr defTabSz="903532"/>
              <a:t>18</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2929C7E-3440-4BCE-A4F9-A870FC17DFCB}" type="datetimeFigureOut">
              <a:rPr lang="en-US" smtClean="0"/>
              <a:pPr/>
              <a:t>5/1/2012</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669A242-3C3B-46B7-9973-DB4545D54E39}" type="slidenum">
              <a:rPr lang="en-US" smtClean="0"/>
              <a:pPr/>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2929C7E-3440-4BCE-A4F9-A870FC17DFCB}" type="datetimeFigureOut">
              <a:rPr lang="en-US" smtClean="0"/>
              <a:pPr/>
              <a:t>5/1/2012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69A242-3C3B-46B7-9973-DB4545D54E39}"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5669A242-3C3B-46B7-9973-DB4545D54E39}" type="slidenum">
              <a:rPr lang="en-US" smtClean="0"/>
              <a:pPr/>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2929C7E-3440-4BCE-A4F9-A870FC17DFCB}" type="datetimeFigureOut">
              <a:rPr lang="en-US" smtClean="0"/>
              <a:pPr/>
              <a:t>5/1/2012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69"/>
          <p:cNvSpPr>
            <a:spLocks noGrp="1" noChangeArrowheads="1"/>
          </p:cNvSpPr>
          <p:nvPr>
            <p:ph type="dt" sz="half" idx="10"/>
          </p:nvPr>
        </p:nvSpPr>
        <p:spPr>
          <a:ln/>
        </p:spPr>
        <p:txBody>
          <a:bodyPr/>
          <a:lstStyle>
            <a:lvl1pPr>
              <a:defRPr/>
            </a:lvl1pPr>
          </a:lstStyle>
          <a:p>
            <a:pPr>
              <a:defRPr/>
            </a:pPr>
            <a:endParaRPr lang="en-US"/>
          </a:p>
        </p:txBody>
      </p:sp>
      <p:sp>
        <p:nvSpPr>
          <p:cNvPr id="5" name="Rectangle 70"/>
          <p:cNvSpPr>
            <a:spLocks noGrp="1" noChangeArrowheads="1"/>
          </p:cNvSpPr>
          <p:nvPr>
            <p:ph type="ftr" sz="quarter" idx="11"/>
          </p:nvPr>
        </p:nvSpPr>
        <p:spPr>
          <a:ln/>
        </p:spPr>
        <p:txBody>
          <a:bodyPr/>
          <a:lstStyle>
            <a:lvl1pPr>
              <a:defRPr/>
            </a:lvl1pPr>
          </a:lstStyle>
          <a:p>
            <a:pPr>
              <a:defRPr/>
            </a:pPr>
            <a:endParaRPr lang="en-US"/>
          </a:p>
        </p:txBody>
      </p:sp>
      <p:sp>
        <p:nvSpPr>
          <p:cNvPr id="6" name="Rectangle 71"/>
          <p:cNvSpPr>
            <a:spLocks noGrp="1" noChangeArrowheads="1"/>
          </p:cNvSpPr>
          <p:nvPr>
            <p:ph type="sldNum" sz="quarter" idx="12"/>
          </p:nvPr>
        </p:nvSpPr>
        <p:spPr>
          <a:ln/>
        </p:spPr>
        <p:txBody>
          <a:bodyPr/>
          <a:lstStyle>
            <a:lvl1pPr>
              <a:defRPr/>
            </a:lvl1pPr>
          </a:lstStyle>
          <a:p>
            <a:pPr>
              <a:defRPr/>
            </a:pPr>
            <a:fld id="{1E7B151B-9CA0-455F-B58A-507AF20E4564}" type="slidenum">
              <a:rPr lang="en-US"/>
              <a:pPr>
                <a:defRPr/>
              </a:pPr>
              <a:t>‹#›</a:t>
            </a:fld>
            <a:endParaRPr lang="en-US"/>
          </a:p>
        </p:txBody>
      </p:sp>
    </p:spTree>
    <p:extLst>
      <p:ext uri="{BB962C8B-B14F-4D97-AF65-F5344CB8AC3E}">
        <p14:creationId xmlns:p14="http://schemas.microsoft.com/office/powerpoint/2010/main" xmlns="" val="1438006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2929C7E-3440-4BCE-A4F9-A870FC17DFCB}" type="datetimeFigureOut">
              <a:rPr lang="en-US" smtClean="0"/>
              <a:pPr/>
              <a:t>5/1/2012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5669A242-3C3B-46B7-9973-DB4545D54E39}" type="slidenum">
              <a:rPr lang="en-US" smtClean="0"/>
              <a:pPr/>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F2929C7E-3440-4BCE-A4F9-A870FC17DFCB}" type="datetimeFigureOut">
              <a:rPr lang="en-US" smtClean="0"/>
              <a:pPr/>
              <a:t>5/1/2012</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5669A242-3C3B-46B7-9973-DB4545D54E39}" type="slidenum">
              <a:rPr lang="en-US" smtClean="0"/>
              <a:pPr/>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F2929C7E-3440-4BCE-A4F9-A870FC17DFCB}" type="datetimeFigureOut">
              <a:rPr lang="en-US" smtClean="0"/>
              <a:pPr/>
              <a:t>5/1/2012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669A242-3C3B-46B7-9973-DB4545D54E39}" type="slidenum">
              <a:rPr lang="en-US" smtClean="0"/>
              <a:pPr/>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2929C7E-3440-4BCE-A4F9-A870FC17DFCB}" type="datetimeFigureOut">
              <a:rPr lang="en-US" smtClean="0"/>
              <a:pPr/>
              <a:t>5/1/2012</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5669A242-3C3B-46B7-9973-DB4545D54E39}" type="slidenum">
              <a:rPr lang="en-US" smtClean="0"/>
              <a:pPr/>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2929C7E-3440-4BCE-A4F9-A870FC17DFCB}" type="datetimeFigureOut">
              <a:rPr lang="en-US" smtClean="0"/>
              <a:pPr/>
              <a:t>5/1/2012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5669A242-3C3B-46B7-9973-DB4545D54E3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F2929C7E-3440-4BCE-A4F9-A870FC17DFCB}" type="datetimeFigureOut">
              <a:rPr lang="en-US" smtClean="0"/>
              <a:pPr/>
              <a:t>5/1/2012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5669A242-3C3B-46B7-9973-DB4545D54E3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5669A242-3C3B-46B7-9973-DB4545D54E39}" type="slidenum">
              <a:rPr lang="en-US" smtClean="0"/>
              <a:pPr/>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F2929C7E-3440-4BCE-A4F9-A870FC17DFCB}" type="datetimeFigureOut">
              <a:rPr lang="en-US" smtClean="0"/>
              <a:pPr/>
              <a:t>5/1/2012</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5669A242-3C3B-46B7-9973-DB4545D54E39}" type="slidenum">
              <a:rPr lang="en-US" smtClean="0"/>
              <a:pPr/>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F2929C7E-3440-4BCE-A4F9-A870FC17DFCB}" type="datetimeFigureOut">
              <a:rPr lang="en-US" smtClean="0"/>
              <a:pPr/>
              <a:t>5/1/2012</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F2929C7E-3440-4BCE-A4F9-A870FC17DFCB}" type="datetimeFigureOut">
              <a:rPr lang="en-US" smtClean="0"/>
              <a:pPr/>
              <a:t>5/1/2012</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5669A242-3C3B-46B7-9973-DB4545D54E39}" type="slidenum">
              <a:rPr lang="en-US" smtClean="0"/>
              <a:pPr/>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sp>
        <p:nvSpPr>
          <p:cNvPr id="2" name="Title 1"/>
          <p:cNvSpPr>
            <a:spLocks noGrp="1"/>
          </p:cNvSpPr>
          <p:nvPr>
            <p:ph type="ctrTitle"/>
          </p:nvPr>
        </p:nvSpPr>
        <p:spPr/>
        <p:txBody>
          <a:bodyPr/>
          <a:lstStyle/>
          <a:p>
            <a:r>
              <a:rPr lang="en-US" dirty="0" smtClean="0"/>
              <a:t>Franklin April 30th</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fontScale="90000"/>
          </a:bodyPr>
          <a:lstStyle/>
          <a:p>
            <a:r>
              <a:rPr lang="en-US" sz="3200" dirty="0" smtClean="0"/>
              <a:t>Why are Children from Poverty More Likely to Struggle in School?</a:t>
            </a:r>
            <a:endParaRPr lang="en-US" sz="3200" dirty="0"/>
          </a:p>
        </p:txBody>
      </p:sp>
      <p:sp>
        <p:nvSpPr>
          <p:cNvPr id="3" name="Content Placeholder 2"/>
          <p:cNvSpPr>
            <a:spLocks noGrp="1"/>
          </p:cNvSpPr>
          <p:nvPr>
            <p:ph sz="quarter" idx="1"/>
          </p:nvPr>
        </p:nvSpPr>
        <p:spPr>
          <a:xfrm>
            <a:off x="457200" y="1524000"/>
            <a:ext cx="8229600" cy="4602163"/>
          </a:xfrm>
        </p:spPr>
        <p:txBody>
          <a:bodyPr>
            <a:normAutofit fontScale="85000" lnSpcReduction="20000"/>
          </a:bodyPr>
          <a:lstStyle/>
          <a:p>
            <a:pPr>
              <a:buNone/>
            </a:pPr>
            <a:r>
              <a:rPr lang="en-US" sz="2800" b="1" dirty="0" smtClean="0">
                <a:solidFill>
                  <a:srgbClr val="FF0000"/>
                </a:solidFill>
              </a:rPr>
              <a:t>Low SES:</a:t>
            </a:r>
            <a:r>
              <a:rPr lang="en-US" sz="3000" dirty="0" smtClean="0"/>
              <a:t>	130,000 words</a:t>
            </a:r>
          </a:p>
          <a:p>
            <a:pPr>
              <a:buNone/>
            </a:pPr>
            <a:r>
              <a:rPr lang="en-US" sz="3000" dirty="0"/>
              <a:t>	</a:t>
            </a:r>
            <a:r>
              <a:rPr lang="en-US" sz="3000" dirty="0" smtClean="0"/>
              <a:t>		125,000 more instances of 				negative feedback</a:t>
            </a:r>
          </a:p>
          <a:p>
            <a:pPr>
              <a:buNone/>
            </a:pPr>
            <a:endParaRPr lang="en-US" sz="2800" b="1" dirty="0" smtClean="0">
              <a:solidFill>
                <a:srgbClr val="00B050"/>
              </a:solidFill>
            </a:endParaRPr>
          </a:p>
          <a:p>
            <a:pPr>
              <a:buNone/>
            </a:pPr>
            <a:r>
              <a:rPr lang="en-US" sz="2800" b="1" dirty="0" smtClean="0">
                <a:solidFill>
                  <a:srgbClr val="00B050"/>
                </a:solidFill>
              </a:rPr>
              <a:t>Middle SES:</a:t>
            </a:r>
            <a:r>
              <a:rPr lang="en-US" sz="3000" dirty="0" smtClean="0"/>
              <a:t>26,000,000 words</a:t>
            </a:r>
          </a:p>
          <a:p>
            <a:pPr>
              <a:buNone/>
            </a:pPr>
            <a:r>
              <a:rPr lang="en-US" sz="3000" dirty="0"/>
              <a:t>	</a:t>
            </a:r>
            <a:r>
              <a:rPr lang="en-US" sz="3000" dirty="0" smtClean="0"/>
              <a:t>		 100,000 more instances of 			  encouraging feedback</a:t>
            </a:r>
          </a:p>
          <a:p>
            <a:pPr>
              <a:buNone/>
            </a:pPr>
            <a:endParaRPr lang="en-US" sz="2800" b="1" dirty="0" smtClean="0">
              <a:solidFill>
                <a:srgbClr val="0070C0"/>
              </a:solidFill>
            </a:endParaRPr>
          </a:p>
          <a:p>
            <a:pPr>
              <a:buNone/>
            </a:pPr>
            <a:r>
              <a:rPr lang="en-US" sz="2800" b="1" dirty="0" smtClean="0">
                <a:solidFill>
                  <a:srgbClr val="0070C0"/>
                </a:solidFill>
              </a:rPr>
              <a:t>High SES:</a:t>
            </a:r>
            <a:r>
              <a:rPr lang="en-US" sz="3000" dirty="0" smtClean="0"/>
              <a:t>	45,000,000 words </a:t>
            </a:r>
          </a:p>
          <a:p>
            <a:pPr>
              <a:buNone/>
            </a:pPr>
            <a:r>
              <a:rPr lang="en-US" sz="3000" dirty="0"/>
              <a:t>	</a:t>
            </a:r>
            <a:r>
              <a:rPr lang="en-US" sz="3000" dirty="0" smtClean="0"/>
              <a:t>		56,000 more instances of 				encouraging feedback</a:t>
            </a:r>
          </a:p>
          <a:p>
            <a:pPr>
              <a:buNone/>
            </a:pPr>
            <a:r>
              <a:rPr lang="en-US" sz="3000" dirty="0"/>
              <a:t>	</a:t>
            </a:r>
            <a:r>
              <a:rPr lang="en-US" sz="3000" dirty="0" smtClean="0"/>
              <a:t>		</a:t>
            </a:r>
          </a:p>
          <a:p>
            <a:pPr>
              <a:buNone/>
            </a:pPr>
            <a:endParaRPr lang="en-US" dirty="0"/>
          </a:p>
          <a:p>
            <a:pPr>
              <a:buNone/>
            </a:pPr>
            <a:endParaRPr lang="en-US" dirty="0"/>
          </a:p>
        </p:txBody>
      </p:sp>
      <p:pic>
        <p:nvPicPr>
          <p:cNvPr id="74753" name="Picture 1" descr="C:\Program Files\Microsoft Office\MEDIA\CAGCAT10\j0299125.wmf"/>
          <p:cNvPicPr>
            <a:picLocks noChangeAspect="1" noChangeArrowheads="1"/>
          </p:cNvPicPr>
          <p:nvPr/>
        </p:nvPicPr>
        <p:blipFill>
          <a:blip r:embed="rId2" cstate="print"/>
          <a:srcRect/>
          <a:stretch>
            <a:fillRect/>
          </a:stretch>
        </p:blipFill>
        <p:spPr bwMode="auto">
          <a:xfrm>
            <a:off x="7010400" y="2057400"/>
            <a:ext cx="1404823" cy="180502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Trauma and ARC…</a:t>
            </a:r>
            <a:endParaRPr lang="en-US" dirty="0"/>
          </a:p>
        </p:txBody>
      </p:sp>
      <p:sp>
        <p:nvSpPr>
          <p:cNvPr id="3" name="Content Placeholder 2"/>
          <p:cNvSpPr>
            <a:spLocks noGrp="1"/>
          </p:cNvSpPr>
          <p:nvPr>
            <p:ph sz="quarter" idx="1"/>
          </p:nvPr>
        </p:nvSpPr>
        <p:spPr/>
        <p:txBody>
          <a:bodyPr/>
          <a:lstStyle/>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3"/>
          <p:cNvSpPr>
            <a:spLocks noGrp="1" noChangeArrowheads="1"/>
          </p:cNvSpPr>
          <p:nvPr>
            <p:ph idx="1"/>
          </p:nvPr>
        </p:nvSpPr>
        <p:spPr>
          <a:xfrm>
            <a:off x="685800" y="1524000"/>
            <a:ext cx="7693025" cy="4191000"/>
          </a:xfrm>
        </p:spPr>
        <p:txBody>
          <a:bodyPr/>
          <a:lstStyle/>
          <a:p>
            <a:pPr eaLnBrk="1" hangingPunct="1">
              <a:defRPr/>
            </a:pPr>
            <a:r>
              <a:rPr lang="en-US" sz="2800" dirty="0" smtClean="0">
                <a:latin typeface="+mj-lt"/>
              </a:rPr>
              <a:t>“An exceptional experience in which powerful and dangerous events overwhelm a person’s capacity to cope.” </a:t>
            </a:r>
            <a:r>
              <a:rPr lang="en-US" sz="1200" dirty="0" smtClean="0">
                <a:latin typeface="+mj-lt"/>
              </a:rPr>
              <a:t>(Fitzgerald &amp; Groves)</a:t>
            </a:r>
          </a:p>
          <a:p>
            <a:r>
              <a:rPr lang="en-US" sz="2800" dirty="0" smtClean="0"/>
              <a:t>Not an event, but a response to a stressful experience, where one’s ability to cope and adapt is overwhelmed and feelings of helplessness and terror are generated</a:t>
            </a:r>
          </a:p>
          <a:p>
            <a:pPr eaLnBrk="1" hangingPunct="1">
              <a:defRPr/>
            </a:pPr>
            <a:endParaRPr lang="en-US" sz="1200" dirty="0" smtClean="0">
              <a:latin typeface="+mj-lt"/>
            </a:endParaRPr>
          </a:p>
        </p:txBody>
      </p:sp>
      <p:sp>
        <p:nvSpPr>
          <p:cNvPr id="9219" name="Rectangle 2"/>
          <p:cNvSpPr>
            <a:spLocks noGrp="1" noChangeArrowheads="1"/>
          </p:cNvSpPr>
          <p:nvPr>
            <p:ph type="title"/>
          </p:nvPr>
        </p:nvSpPr>
        <p:spPr>
          <a:xfrm>
            <a:off x="304800" y="228600"/>
            <a:ext cx="8229600" cy="762000"/>
          </a:xfrm>
        </p:spPr>
        <p:txBody>
          <a:bodyPr/>
          <a:lstStyle/>
          <a:p>
            <a:pPr eaLnBrk="1" hangingPunct="1"/>
            <a:r>
              <a:rPr lang="en-US" dirty="0" smtClean="0"/>
              <a:t>What is Trauma?</a:t>
            </a:r>
          </a:p>
        </p:txBody>
      </p:sp>
    </p:spTree>
    <p:extLst>
      <p:ext uri="{BB962C8B-B14F-4D97-AF65-F5344CB8AC3E}">
        <p14:creationId xmlns:p14="http://schemas.microsoft.com/office/powerpoint/2010/main" xmlns="" val="35596141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idx="1"/>
          </p:nvPr>
        </p:nvSpPr>
        <p:spPr>
          <a:xfrm>
            <a:off x="685800" y="1752600"/>
            <a:ext cx="7696200" cy="4572000"/>
          </a:xfrm>
        </p:spPr>
        <p:txBody>
          <a:bodyPr>
            <a:normAutofit lnSpcReduction="10000"/>
          </a:bodyPr>
          <a:lstStyle/>
          <a:p>
            <a:pPr eaLnBrk="1" hangingPunct="1">
              <a:defRPr/>
            </a:pPr>
            <a:r>
              <a:rPr lang="en-US" sz="3000" dirty="0" smtClean="0">
                <a:latin typeface="Arial" charset="0"/>
              </a:rPr>
              <a:t>Acute Trauma:</a:t>
            </a:r>
          </a:p>
          <a:p>
            <a:pPr lvl="1" eaLnBrk="1" hangingPunct="1">
              <a:defRPr/>
            </a:pPr>
            <a:r>
              <a:rPr lang="en-US" sz="2600" dirty="0" smtClean="0">
                <a:latin typeface="Arial" charset="0"/>
              </a:rPr>
              <a:t>“A single traumatic event that overwhelms a child’s ability to cope.” </a:t>
            </a:r>
            <a:r>
              <a:rPr lang="en-US" sz="1700" b="1" dirty="0" smtClean="0">
                <a:latin typeface="Arial" charset="0"/>
              </a:rPr>
              <a:t>(Fitzgerald and Groves)</a:t>
            </a:r>
          </a:p>
          <a:p>
            <a:pPr eaLnBrk="1" hangingPunct="1">
              <a:defRPr/>
            </a:pPr>
            <a:r>
              <a:rPr lang="en-US" sz="3000" dirty="0" smtClean="0">
                <a:latin typeface="Arial" charset="0"/>
              </a:rPr>
              <a:t>Complex Trauma</a:t>
            </a:r>
          </a:p>
          <a:p>
            <a:pPr lvl="1" eaLnBrk="1" hangingPunct="1">
              <a:defRPr/>
            </a:pPr>
            <a:r>
              <a:rPr lang="en-US" sz="2600" dirty="0" smtClean="0">
                <a:latin typeface="Arial" charset="0"/>
              </a:rPr>
              <a:t>The experience of multiple or chronic and prolonged, developmentally adverse traumatic events, most often of a personal nature (sexual or physical abuse, family violence, war, community violence) and early life onset.</a:t>
            </a:r>
          </a:p>
          <a:p>
            <a:pPr lvl="1" eaLnBrk="1" hangingPunct="1">
              <a:defRPr/>
            </a:pPr>
            <a:r>
              <a:rPr lang="en-US" sz="2600" dirty="0" smtClean="0">
                <a:latin typeface="Arial" charset="0"/>
              </a:rPr>
              <a:t>These exposures often occur within the child’s care giving system </a:t>
            </a:r>
            <a:r>
              <a:rPr lang="en-US" sz="1700" b="1" dirty="0" smtClean="0">
                <a:latin typeface="Arial" charset="0"/>
              </a:rPr>
              <a:t>(Spinazzola, et al)</a:t>
            </a:r>
          </a:p>
          <a:p>
            <a:pPr eaLnBrk="1" hangingPunct="1">
              <a:defRPr/>
            </a:pPr>
            <a:endParaRPr lang="en-US" sz="3300" b="1" dirty="0" smtClean="0">
              <a:latin typeface="Arial" charset="0"/>
            </a:endParaRPr>
          </a:p>
          <a:p>
            <a:pPr eaLnBrk="1" hangingPunct="1">
              <a:buFont typeface="Wingdings" pitchFamily="2" charset="2"/>
              <a:buNone/>
              <a:defRPr/>
            </a:pPr>
            <a:endParaRPr lang="en-US" sz="2500" dirty="0" smtClean="0">
              <a:latin typeface="Arial" charset="0"/>
            </a:endParaRPr>
          </a:p>
        </p:txBody>
      </p:sp>
      <p:sp>
        <p:nvSpPr>
          <p:cNvPr id="10243" name="Rectangle 2"/>
          <p:cNvSpPr>
            <a:spLocks noGrp="1" noChangeArrowheads="1"/>
          </p:cNvSpPr>
          <p:nvPr>
            <p:ph type="title"/>
          </p:nvPr>
        </p:nvSpPr>
        <p:spPr>
          <a:xfrm>
            <a:off x="609600" y="381000"/>
            <a:ext cx="7312025" cy="609600"/>
          </a:xfrm>
        </p:spPr>
        <p:txBody>
          <a:bodyPr/>
          <a:lstStyle/>
          <a:p>
            <a:pPr eaLnBrk="1" hangingPunct="1"/>
            <a:r>
              <a:rPr lang="en-US" dirty="0" smtClean="0"/>
              <a:t>Acute vs. Complex Trauma</a:t>
            </a:r>
          </a:p>
        </p:txBody>
      </p:sp>
    </p:spTree>
    <p:extLst>
      <p:ext uri="{BB962C8B-B14F-4D97-AF65-F5344CB8AC3E}">
        <p14:creationId xmlns:p14="http://schemas.microsoft.com/office/powerpoint/2010/main" xmlns="" val="11642534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38200" y="457200"/>
            <a:ext cx="7696200" cy="533400"/>
          </a:xfrm>
        </p:spPr>
        <p:txBody>
          <a:bodyPr>
            <a:normAutofit fontScale="90000"/>
          </a:bodyPr>
          <a:lstStyle/>
          <a:p>
            <a:r>
              <a:rPr lang="en-US" dirty="0" smtClean="0"/>
              <a:t>A Range of Traumatic Situations</a:t>
            </a:r>
            <a:endParaRPr lang="en-US" dirty="0"/>
          </a:p>
        </p:txBody>
      </p:sp>
      <p:sp>
        <p:nvSpPr>
          <p:cNvPr id="6" name="Content Placeholder 5"/>
          <p:cNvSpPr>
            <a:spLocks noGrp="1"/>
          </p:cNvSpPr>
          <p:nvPr>
            <p:ph sz="half" idx="1"/>
          </p:nvPr>
        </p:nvSpPr>
        <p:spPr>
          <a:xfrm>
            <a:off x="304800" y="1905000"/>
            <a:ext cx="4038600" cy="4530725"/>
          </a:xfrm>
        </p:spPr>
        <p:txBody>
          <a:bodyPr>
            <a:normAutofit lnSpcReduction="10000"/>
          </a:bodyPr>
          <a:lstStyle/>
          <a:p>
            <a:r>
              <a:rPr lang="en-US" sz="2600" dirty="0" smtClean="0"/>
              <a:t>Automobile accidents</a:t>
            </a:r>
          </a:p>
          <a:p>
            <a:r>
              <a:rPr lang="en-US" sz="2600" dirty="0" smtClean="0"/>
              <a:t>Life-threatening illness</a:t>
            </a:r>
          </a:p>
          <a:p>
            <a:r>
              <a:rPr lang="en-US" sz="2600" dirty="0" smtClean="0"/>
              <a:t>Witnessing violence</a:t>
            </a:r>
          </a:p>
          <a:p>
            <a:r>
              <a:rPr lang="en-US" sz="2600" dirty="0" smtClean="0"/>
              <a:t>Natural disasters</a:t>
            </a:r>
          </a:p>
          <a:p>
            <a:r>
              <a:rPr lang="en-US" sz="2600" dirty="0" smtClean="0"/>
              <a:t>Terrorism</a:t>
            </a:r>
          </a:p>
          <a:p>
            <a:r>
              <a:rPr lang="en-US" sz="2600" dirty="0" smtClean="0"/>
              <a:t>Physical or sexual abuse</a:t>
            </a:r>
          </a:p>
          <a:p>
            <a:r>
              <a:rPr lang="en-US" sz="2600" dirty="0" smtClean="0"/>
              <a:t>Neglect</a:t>
            </a:r>
          </a:p>
          <a:p>
            <a:r>
              <a:rPr lang="en-US" sz="2600" dirty="0" smtClean="0"/>
              <a:t>Abandonment</a:t>
            </a:r>
          </a:p>
          <a:p>
            <a:r>
              <a:rPr lang="en-US" sz="2600" dirty="0" smtClean="0"/>
              <a:t>Death  or loss of a loved one</a:t>
            </a:r>
          </a:p>
          <a:p>
            <a:endParaRPr lang="en-US" sz="2600" dirty="0" smtClean="0"/>
          </a:p>
          <a:p>
            <a:endParaRPr lang="en-US" dirty="0" smtClean="0"/>
          </a:p>
          <a:p>
            <a:endParaRPr lang="en-US" dirty="0"/>
          </a:p>
        </p:txBody>
      </p:sp>
      <p:sp>
        <p:nvSpPr>
          <p:cNvPr id="8" name="Content Placeholder 7"/>
          <p:cNvSpPr>
            <a:spLocks noGrp="1"/>
          </p:cNvSpPr>
          <p:nvPr>
            <p:ph sz="half" idx="2"/>
          </p:nvPr>
        </p:nvSpPr>
        <p:spPr>
          <a:xfrm>
            <a:off x="4572000" y="1905000"/>
            <a:ext cx="4038600" cy="4530725"/>
          </a:xfrm>
        </p:spPr>
        <p:txBody>
          <a:bodyPr>
            <a:normAutofit lnSpcReduction="10000"/>
          </a:bodyPr>
          <a:lstStyle/>
          <a:p>
            <a:r>
              <a:rPr lang="en-US" sz="2600" dirty="0" smtClean="0"/>
              <a:t>Bullying</a:t>
            </a:r>
          </a:p>
          <a:p>
            <a:r>
              <a:rPr lang="en-US" sz="2600" dirty="0" smtClean="0"/>
              <a:t>Living in a chronically chaotic environment</a:t>
            </a:r>
          </a:p>
          <a:p>
            <a:r>
              <a:rPr lang="en-US" sz="2600" dirty="0" smtClean="0"/>
              <a:t>Military deployment</a:t>
            </a:r>
          </a:p>
          <a:p>
            <a:r>
              <a:rPr lang="en-US" sz="2600" dirty="0" smtClean="0"/>
              <a:t>Substance abuse in caregivers</a:t>
            </a:r>
          </a:p>
          <a:p>
            <a:r>
              <a:rPr lang="en-US" sz="2600" dirty="0" smtClean="0"/>
              <a:t>Depression or mental health disorder in CG</a:t>
            </a:r>
          </a:p>
          <a:p>
            <a:r>
              <a:rPr lang="en-US" sz="2600" dirty="0" smtClean="0"/>
              <a:t>Intergenerational trauma</a:t>
            </a:r>
          </a:p>
          <a:p>
            <a:r>
              <a:rPr lang="en-US" sz="2600" dirty="0" smtClean="0"/>
              <a:t>Historical trauma</a:t>
            </a:r>
            <a:endParaRPr lang="en-US" sz="2600" dirty="0"/>
          </a:p>
        </p:txBody>
      </p:sp>
    </p:spTree>
    <p:extLst>
      <p:ext uri="{BB962C8B-B14F-4D97-AF65-F5344CB8AC3E}">
        <p14:creationId xmlns:p14="http://schemas.microsoft.com/office/powerpoint/2010/main" xmlns="" val="765560078"/>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04800" y="1752600"/>
            <a:ext cx="8305800" cy="4606925"/>
          </a:xfrm>
        </p:spPr>
        <p:txBody>
          <a:bodyPr>
            <a:normAutofit/>
          </a:bodyPr>
          <a:lstStyle/>
          <a:p>
            <a:r>
              <a:rPr lang="en-US" sz="2800" dirty="0" smtClean="0"/>
              <a:t>“ Childhood traumatic stress occurs when children and adolescents are exposed to traumatic events or traumatic situations, and when this exposure overwhelms their ability to cope with what they have experienced.”              </a:t>
            </a:r>
            <a:r>
              <a:rPr lang="en-US" sz="1600" dirty="0" smtClean="0"/>
              <a:t>(National Child Traumatic Stress Network)</a:t>
            </a:r>
          </a:p>
          <a:p>
            <a:r>
              <a:rPr lang="en-US" sz="2800" dirty="0" smtClean="0"/>
              <a:t>It occurs because the event(s) pose(s) a serious threat to:</a:t>
            </a:r>
          </a:p>
          <a:p>
            <a:pPr lvl="1"/>
            <a:r>
              <a:rPr lang="en-US" sz="2000" dirty="0" smtClean="0"/>
              <a:t>The individual’s life or physical integrity</a:t>
            </a:r>
          </a:p>
          <a:p>
            <a:pPr lvl="1"/>
            <a:r>
              <a:rPr lang="en-US" sz="2000" dirty="0" smtClean="0"/>
              <a:t>The life of a family member or close friend</a:t>
            </a:r>
          </a:p>
          <a:p>
            <a:pPr lvl="1"/>
            <a:r>
              <a:rPr lang="en-US" sz="2000" dirty="0" smtClean="0"/>
              <a:t>One’s surrounding environment</a:t>
            </a:r>
          </a:p>
        </p:txBody>
      </p:sp>
      <p:sp>
        <p:nvSpPr>
          <p:cNvPr id="5" name="Title 4"/>
          <p:cNvSpPr>
            <a:spLocks noGrp="1"/>
          </p:cNvSpPr>
          <p:nvPr>
            <p:ph type="title"/>
          </p:nvPr>
        </p:nvSpPr>
        <p:spPr>
          <a:xfrm>
            <a:off x="381000" y="457200"/>
            <a:ext cx="8229600" cy="533400"/>
          </a:xfrm>
        </p:spPr>
        <p:txBody>
          <a:bodyPr>
            <a:normAutofit fontScale="90000"/>
          </a:bodyPr>
          <a:lstStyle/>
          <a:p>
            <a:pPr algn="ctr"/>
            <a:r>
              <a:rPr lang="en-US" dirty="0" smtClean="0"/>
              <a:t>Childhood Traumatic Stress</a:t>
            </a:r>
            <a:endParaRPr lang="en-US" dirty="0"/>
          </a:p>
        </p:txBody>
      </p:sp>
    </p:spTree>
    <p:extLst>
      <p:ext uri="{BB962C8B-B14F-4D97-AF65-F5344CB8AC3E}">
        <p14:creationId xmlns:p14="http://schemas.microsoft.com/office/powerpoint/2010/main" xmlns="" val="266269817"/>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3"/>
          <p:cNvSpPr>
            <a:spLocks noGrp="1" noChangeArrowheads="1"/>
          </p:cNvSpPr>
          <p:nvPr>
            <p:ph idx="1"/>
          </p:nvPr>
        </p:nvSpPr>
        <p:spPr>
          <a:xfrm>
            <a:off x="533400" y="1870075"/>
            <a:ext cx="8229600" cy="4987925"/>
          </a:xfrm>
        </p:spPr>
        <p:txBody>
          <a:bodyPr/>
          <a:lstStyle/>
          <a:p>
            <a:pPr>
              <a:lnSpc>
                <a:spcPct val="90000"/>
              </a:lnSpc>
            </a:pPr>
            <a:r>
              <a:rPr lang="en-US" dirty="0" smtClean="0"/>
              <a:t>Can trigger the fight, flight, or freeze response</a:t>
            </a:r>
          </a:p>
          <a:p>
            <a:pPr>
              <a:lnSpc>
                <a:spcPct val="90000"/>
              </a:lnSpc>
              <a:buNone/>
            </a:pPr>
            <a:endParaRPr lang="en-US" dirty="0" smtClean="0"/>
          </a:p>
          <a:p>
            <a:pPr>
              <a:lnSpc>
                <a:spcPct val="90000"/>
              </a:lnSpc>
            </a:pPr>
            <a:r>
              <a:rPr lang="en-US" dirty="0" smtClean="0"/>
              <a:t>Involves terror, helplessness, and/or horror</a:t>
            </a:r>
          </a:p>
          <a:p>
            <a:pPr>
              <a:lnSpc>
                <a:spcPct val="90000"/>
              </a:lnSpc>
              <a:buNone/>
            </a:pPr>
            <a:endParaRPr lang="en-US" dirty="0" smtClean="0"/>
          </a:p>
          <a:p>
            <a:pPr>
              <a:lnSpc>
                <a:spcPct val="90000"/>
              </a:lnSpc>
            </a:pPr>
            <a:r>
              <a:rPr lang="en-US" dirty="0" smtClean="0"/>
              <a:t>Responses include physical sensations -- rapid heart rate, trembling, sense of being in slow motion</a:t>
            </a:r>
          </a:p>
          <a:p>
            <a:pPr>
              <a:lnSpc>
                <a:spcPct val="90000"/>
              </a:lnSpc>
              <a:buClr>
                <a:schemeClr val="tx1"/>
              </a:buClr>
              <a:buFont typeface="Wingdings" pitchFamily="2" charset="2"/>
              <a:buNone/>
            </a:pPr>
            <a:endParaRPr lang="en-US" sz="1600" dirty="0" smtClean="0"/>
          </a:p>
          <a:p>
            <a:pPr>
              <a:lnSpc>
                <a:spcPct val="90000"/>
              </a:lnSpc>
              <a:buFontTx/>
              <a:buNone/>
            </a:pPr>
            <a:r>
              <a:rPr lang="en-US" sz="1600" dirty="0" smtClean="0"/>
              <a:t>		</a:t>
            </a:r>
            <a:endParaRPr lang="en-US" sz="2000" dirty="0" smtClean="0"/>
          </a:p>
        </p:txBody>
      </p:sp>
      <p:sp>
        <p:nvSpPr>
          <p:cNvPr id="45058" name="Rectangle 2"/>
          <p:cNvSpPr>
            <a:spLocks noGrp="1" noChangeArrowheads="1"/>
          </p:cNvSpPr>
          <p:nvPr>
            <p:ph type="title"/>
          </p:nvPr>
        </p:nvSpPr>
        <p:spPr>
          <a:xfrm>
            <a:off x="381000" y="152400"/>
            <a:ext cx="8229600" cy="685800"/>
          </a:xfrm>
        </p:spPr>
        <p:txBody>
          <a:bodyPr/>
          <a:lstStyle/>
          <a:p>
            <a:pPr algn="ctr"/>
            <a:r>
              <a:rPr lang="en-US" dirty="0" smtClean="0"/>
              <a:t>Traumatic Stress</a:t>
            </a:r>
          </a:p>
        </p:txBody>
      </p:sp>
    </p:spTree>
    <p:extLst>
      <p:ext uri="{BB962C8B-B14F-4D97-AF65-F5344CB8AC3E}">
        <p14:creationId xmlns:p14="http://schemas.microsoft.com/office/powerpoint/2010/main" xmlns="" val="35395665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7"/>
          <p:cNvSpPr>
            <a:spLocks noGrp="1"/>
          </p:cNvSpPr>
          <p:nvPr>
            <p:ph type="title"/>
          </p:nvPr>
        </p:nvSpPr>
        <p:spPr>
          <a:xfrm>
            <a:off x="1600200" y="152400"/>
            <a:ext cx="6096000" cy="609600"/>
          </a:xfrm>
        </p:spPr>
        <p:txBody>
          <a:bodyPr/>
          <a:lstStyle/>
          <a:p>
            <a:r>
              <a:rPr lang="en-US" dirty="0" smtClean="0"/>
              <a:t>Trauma Symptoms</a:t>
            </a:r>
          </a:p>
        </p:txBody>
      </p:sp>
      <p:sp>
        <p:nvSpPr>
          <p:cNvPr id="55298" name="Content Placeholder 1"/>
          <p:cNvSpPr>
            <a:spLocks noGrp="1"/>
          </p:cNvSpPr>
          <p:nvPr>
            <p:ph sz="half" idx="1"/>
          </p:nvPr>
        </p:nvSpPr>
        <p:spPr>
          <a:xfrm>
            <a:off x="457200" y="1905000"/>
            <a:ext cx="4038600" cy="4530725"/>
          </a:xfrm>
        </p:spPr>
        <p:txBody>
          <a:bodyPr>
            <a:normAutofit lnSpcReduction="10000"/>
          </a:bodyPr>
          <a:lstStyle/>
          <a:p>
            <a:r>
              <a:rPr lang="en-US" sz="2400" dirty="0" smtClean="0"/>
              <a:t>Feelings of guilt</a:t>
            </a:r>
          </a:p>
          <a:p>
            <a:r>
              <a:rPr lang="en-US" sz="2400" dirty="0" smtClean="0"/>
              <a:t>Low self-esteem</a:t>
            </a:r>
          </a:p>
          <a:p>
            <a:r>
              <a:rPr lang="en-US" sz="2400" dirty="0" smtClean="0"/>
              <a:t>Depression</a:t>
            </a:r>
          </a:p>
          <a:p>
            <a:r>
              <a:rPr lang="en-US" sz="2400" dirty="0" smtClean="0"/>
              <a:t>Emotional and psychological numbing</a:t>
            </a:r>
          </a:p>
          <a:p>
            <a:r>
              <a:rPr lang="en-US" sz="2400" dirty="0" smtClean="0"/>
              <a:t>Rumination of the trauma</a:t>
            </a:r>
          </a:p>
          <a:p>
            <a:r>
              <a:rPr lang="en-US" sz="2400" dirty="0" smtClean="0"/>
              <a:t>Physical symptoms</a:t>
            </a:r>
          </a:p>
          <a:p>
            <a:r>
              <a:rPr lang="en-US" sz="2400" dirty="0" smtClean="0"/>
              <a:t>Identify with the primary victim</a:t>
            </a:r>
          </a:p>
          <a:p>
            <a:r>
              <a:rPr lang="en-US" sz="2400" dirty="0" smtClean="0"/>
              <a:t>Rage/Anger</a:t>
            </a:r>
          </a:p>
          <a:p>
            <a:endParaRPr lang="en-US" sz="2400" dirty="0" smtClean="0"/>
          </a:p>
          <a:p>
            <a:endParaRPr lang="en-US" dirty="0" smtClean="0"/>
          </a:p>
        </p:txBody>
      </p:sp>
      <p:sp>
        <p:nvSpPr>
          <p:cNvPr id="55299" name="Content Placeholder 8"/>
          <p:cNvSpPr>
            <a:spLocks noGrp="1"/>
          </p:cNvSpPr>
          <p:nvPr>
            <p:ph sz="half" idx="2"/>
          </p:nvPr>
        </p:nvSpPr>
        <p:spPr>
          <a:xfrm>
            <a:off x="4648200" y="1905000"/>
            <a:ext cx="4038600" cy="4530725"/>
          </a:xfrm>
        </p:spPr>
        <p:txBody>
          <a:bodyPr>
            <a:normAutofit lnSpcReduction="10000"/>
          </a:bodyPr>
          <a:lstStyle/>
          <a:p>
            <a:r>
              <a:rPr lang="en-US" sz="2400" dirty="0" smtClean="0"/>
              <a:t>Unable to differentiate Affect of others</a:t>
            </a:r>
          </a:p>
          <a:p>
            <a:r>
              <a:rPr lang="en-US" sz="2400" dirty="0" smtClean="0"/>
              <a:t>Self destructive behaviors </a:t>
            </a:r>
          </a:p>
          <a:p>
            <a:r>
              <a:rPr lang="en-US" sz="2400" dirty="0" smtClean="0"/>
              <a:t>Substance abuse</a:t>
            </a:r>
          </a:p>
          <a:p>
            <a:r>
              <a:rPr lang="en-US" sz="2400" dirty="0" err="1" smtClean="0"/>
              <a:t>Hypervigilant</a:t>
            </a:r>
            <a:r>
              <a:rPr lang="en-US" sz="2400" dirty="0" smtClean="0"/>
              <a:t>  state </a:t>
            </a:r>
          </a:p>
          <a:p>
            <a:r>
              <a:rPr lang="en-US" sz="2400" dirty="0" smtClean="0"/>
              <a:t>Dissociation</a:t>
            </a:r>
          </a:p>
          <a:p>
            <a:r>
              <a:rPr lang="en-US" sz="2400" dirty="0" smtClean="0"/>
              <a:t>Sense of helplessness/hopeless- </a:t>
            </a:r>
            <a:r>
              <a:rPr lang="en-US" sz="2400" dirty="0" err="1" smtClean="0"/>
              <a:t>ness</a:t>
            </a:r>
            <a:r>
              <a:rPr lang="en-US" sz="2400" dirty="0" smtClean="0"/>
              <a:t> resulting in suicidal ideation</a:t>
            </a:r>
          </a:p>
          <a:p>
            <a:r>
              <a:rPr lang="en-US" sz="2400" dirty="0" smtClean="0"/>
              <a:t>Belief in early death</a:t>
            </a:r>
          </a:p>
          <a:p>
            <a:pPr>
              <a:buFont typeface="Wingdings" pitchFamily="2" charset="2"/>
              <a:buNone/>
            </a:pPr>
            <a:endParaRPr lang="en-US" sz="2000" dirty="0" smtClean="0"/>
          </a:p>
        </p:txBody>
      </p:sp>
    </p:spTree>
    <p:extLst>
      <p:ext uri="{BB962C8B-B14F-4D97-AF65-F5344CB8AC3E}">
        <p14:creationId xmlns:p14="http://schemas.microsoft.com/office/powerpoint/2010/main" xmlns="" val="3792593627"/>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eaLnBrk="1" hangingPunct="1">
              <a:lnSpc>
                <a:spcPct val="80000"/>
              </a:lnSpc>
              <a:buNone/>
            </a:pPr>
            <a:endParaRPr lang="en-US" dirty="0" smtClean="0">
              <a:solidFill>
                <a:srgbClr val="FF0066"/>
              </a:solidFill>
            </a:endParaRPr>
          </a:p>
          <a:p>
            <a:pPr eaLnBrk="1" hangingPunct="1">
              <a:lnSpc>
                <a:spcPct val="80000"/>
              </a:lnSpc>
              <a:buNone/>
            </a:pPr>
            <a:endParaRPr lang="en-US" dirty="0" smtClean="0"/>
          </a:p>
          <a:p>
            <a:pPr eaLnBrk="1" hangingPunct="1">
              <a:lnSpc>
                <a:spcPct val="80000"/>
              </a:lnSpc>
            </a:pPr>
            <a:r>
              <a:rPr lang="en-US" dirty="0" smtClean="0"/>
              <a:t>1 out of 4 children who attend school has been exposed to a traumatic event </a:t>
            </a:r>
          </a:p>
          <a:p>
            <a:pPr>
              <a:defRPr/>
            </a:pPr>
            <a:endParaRPr lang="en-US" dirty="0"/>
          </a:p>
        </p:txBody>
      </p:sp>
      <p:sp>
        <p:nvSpPr>
          <p:cNvPr id="36866" name="Title 2"/>
          <p:cNvSpPr>
            <a:spLocks noGrp="1"/>
          </p:cNvSpPr>
          <p:nvPr>
            <p:ph type="title"/>
          </p:nvPr>
        </p:nvSpPr>
        <p:spPr/>
        <p:txBody>
          <a:bodyPr/>
          <a:lstStyle/>
          <a:p>
            <a:pPr algn="ctr"/>
            <a:r>
              <a:rPr lang="en-US" dirty="0" smtClean="0"/>
              <a:t>Trauma a Fact of Life</a:t>
            </a:r>
          </a:p>
        </p:txBody>
      </p:sp>
    </p:spTree>
    <p:extLst>
      <p:ext uri="{BB962C8B-B14F-4D97-AF65-F5344CB8AC3E}">
        <p14:creationId xmlns:p14="http://schemas.microsoft.com/office/powerpoint/2010/main" xmlns="" val="2197236636"/>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p:txBody>
          <a:bodyPr/>
          <a:lstStyle/>
          <a:p>
            <a:pPr algn="ctr"/>
            <a:r>
              <a:rPr lang="en-US" dirty="0" smtClean="0"/>
              <a:t>Resilience</a:t>
            </a:r>
          </a:p>
        </p:txBody>
      </p:sp>
      <p:sp>
        <p:nvSpPr>
          <p:cNvPr id="69634" name="Content Placeholder 3"/>
          <p:cNvSpPr>
            <a:spLocks noGrp="1"/>
          </p:cNvSpPr>
          <p:nvPr>
            <p:ph sz="half" idx="2"/>
          </p:nvPr>
        </p:nvSpPr>
        <p:spPr/>
        <p:txBody>
          <a:bodyPr/>
          <a:lstStyle/>
          <a:p>
            <a:r>
              <a:rPr lang="en-US" dirty="0" smtClean="0"/>
              <a:t>Variables that buffer children from adversity</a:t>
            </a:r>
          </a:p>
          <a:p>
            <a:pPr lvl="1"/>
            <a:r>
              <a:rPr lang="en-US" dirty="0" smtClean="0"/>
              <a:t>Optimistic temperament</a:t>
            </a:r>
          </a:p>
          <a:p>
            <a:pPr lvl="1"/>
            <a:r>
              <a:rPr lang="en-US" dirty="0" smtClean="0"/>
              <a:t>Intellectual aptitude</a:t>
            </a:r>
          </a:p>
          <a:p>
            <a:pPr lvl="1"/>
            <a:r>
              <a:rPr lang="en-US" dirty="0" smtClean="0"/>
              <a:t>Social competency</a:t>
            </a:r>
          </a:p>
          <a:p>
            <a:pPr lvl="1"/>
            <a:r>
              <a:rPr lang="en-US" dirty="0" smtClean="0"/>
              <a:t>Secure attachments </a:t>
            </a:r>
          </a:p>
          <a:p>
            <a:pPr lvl="1"/>
            <a:r>
              <a:rPr lang="en-US" dirty="0" smtClean="0"/>
              <a:t>Living in supportive families and safe communities</a:t>
            </a:r>
          </a:p>
          <a:p>
            <a:pPr eaLnBrk="1" hangingPunct="1">
              <a:lnSpc>
                <a:spcPct val="80000"/>
              </a:lnSpc>
            </a:pPr>
            <a:endParaRPr lang="en-US" sz="2000" dirty="0" smtClean="0"/>
          </a:p>
          <a:p>
            <a:pPr algn="ctr" eaLnBrk="1" hangingPunct="1">
              <a:lnSpc>
                <a:spcPct val="80000"/>
              </a:lnSpc>
              <a:buFont typeface="Wingdings" pitchFamily="2" charset="2"/>
              <a:buNone/>
            </a:pPr>
            <a:endParaRPr lang="en-US" sz="1400" dirty="0" smtClean="0"/>
          </a:p>
          <a:p>
            <a:endParaRPr lang="en-US" dirty="0" smtClean="0"/>
          </a:p>
        </p:txBody>
      </p:sp>
      <p:sp>
        <p:nvSpPr>
          <p:cNvPr id="6" name="Content Placeholder 5"/>
          <p:cNvSpPr>
            <a:spLocks noGrp="1"/>
          </p:cNvSpPr>
          <p:nvPr>
            <p:ph sz="half" idx="1"/>
          </p:nvPr>
        </p:nvSpPr>
        <p:spPr/>
        <p:txBody>
          <a:bodyPr/>
          <a:lstStyle/>
          <a:p>
            <a:r>
              <a:rPr lang="en-US" dirty="0" smtClean="0"/>
              <a:t>Research has shown that 2/3 of children who experience adverse childhood events will grow up and “beat the odds”</a:t>
            </a:r>
          </a:p>
          <a:p>
            <a:pPr>
              <a:buNone/>
            </a:pPr>
            <a:endParaRPr lang="en-US" dirty="0"/>
          </a:p>
        </p:txBody>
      </p:sp>
    </p:spTree>
    <p:extLst>
      <p:ext uri="{BB962C8B-B14F-4D97-AF65-F5344CB8AC3E}">
        <p14:creationId xmlns:p14="http://schemas.microsoft.com/office/powerpoint/2010/main" xmlns="" val="151852922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5500" y="639763"/>
            <a:ext cx="6096000" cy="549275"/>
          </a:xfrm>
        </p:spPr>
        <p:txBody>
          <a:bodyPr>
            <a:normAutofit fontScale="90000"/>
          </a:bodyPr>
          <a:lstStyle/>
          <a:p>
            <a:pPr eaLnBrk="1" fontAlgn="auto" hangingPunct="1">
              <a:spcAft>
                <a:spcPts val="0"/>
              </a:spcAft>
              <a:defRPr/>
            </a:pPr>
            <a:r>
              <a:rPr lang="en-US" b="1" dirty="0" smtClean="0"/>
              <a:t>Long Term Goal</a:t>
            </a:r>
            <a:endParaRPr lang="en-US" b="1" dirty="0"/>
          </a:p>
        </p:txBody>
      </p:sp>
      <p:sp>
        <p:nvSpPr>
          <p:cNvPr id="8195" name="Content Placeholder 2"/>
          <p:cNvSpPr>
            <a:spLocks noGrp="1"/>
          </p:cNvSpPr>
          <p:nvPr>
            <p:ph sz="quarter" idx="1"/>
          </p:nvPr>
        </p:nvSpPr>
        <p:spPr>
          <a:xfrm>
            <a:off x="152400" y="1579563"/>
            <a:ext cx="8788400" cy="4948237"/>
          </a:xfrm>
        </p:spPr>
        <p:txBody>
          <a:bodyPr>
            <a:normAutofit/>
          </a:bodyPr>
          <a:lstStyle/>
          <a:p>
            <a:pPr marL="274320" indent="-274320" eaLnBrk="1" fontAlgn="auto" hangingPunct="1">
              <a:spcAft>
                <a:spcPts val="0"/>
              </a:spcAft>
              <a:buClr>
                <a:schemeClr val="accent3"/>
              </a:buClr>
              <a:buFont typeface="Wingdings 2"/>
              <a:buChar char=""/>
              <a:defRPr/>
            </a:pPr>
            <a:r>
              <a:rPr lang="en-US" sz="2800" dirty="0" smtClean="0"/>
              <a:t>Develop systems of support for all students, integrated with tiered academic and behavioral framework to reduce barriers to learning and improve academic achievement.</a:t>
            </a:r>
          </a:p>
          <a:p>
            <a:pPr marL="274320" indent="-274320" eaLnBrk="1" fontAlgn="auto" hangingPunct="1">
              <a:spcAft>
                <a:spcPts val="0"/>
              </a:spcAft>
              <a:buClr>
                <a:schemeClr val="accent3"/>
              </a:buClr>
              <a:buFont typeface="Wingdings 2" pitchFamily="18" charset="2"/>
              <a:buNone/>
              <a:defRPr/>
            </a:pPr>
            <a:endParaRPr lang="en-US" sz="2400" dirty="0" smtClean="0"/>
          </a:p>
          <a:p>
            <a:pPr marL="274320" indent="-274320" eaLnBrk="1" fontAlgn="auto" hangingPunct="1">
              <a:spcAft>
                <a:spcPts val="0"/>
              </a:spcAft>
              <a:buClr>
                <a:schemeClr val="accent3"/>
              </a:buClr>
              <a:buFont typeface="Wingdings 2"/>
              <a:buChar char=""/>
              <a:defRPr/>
            </a:pPr>
            <a:endParaRPr lang="en-US" sz="2000" dirty="0" smtClean="0"/>
          </a:p>
        </p:txBody>
      </p:sp>
      <p:pic>
        <p:nvPicPr>
          <p:cNvPr id="7172" name="Picture 10" descr="C:\Documents and Settings\MBeebe.Frankenberger\Local Settings\Temporary Internet Files\Content.IE5\DBZT46YE\MC900251265[1].wmf"/>
          <p:cNvPicPr>
            <a:picLocks noChangeAspect="1" noChangeArrowheads="1"/>
          </p:cNvPicPr>
          <p:nvPr/>
        </p:nvPicPr>
        <p:blipFill>
          <a:blip r:embed="rId3" cstate="print"/>
          <a:srcRect/>
          <a:stretch>
            <a:fillRect/>
          </a:stretch>
        </p:blipFill>
        <p:spPr bwMode="auto">
          <a:xfrm>
            <a:off x="7204075" y="92075"/>
            <a:ext cx="1512888" cy="1487488"/>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2"/>
          <p:cNvSpPr>
            <a:spLocks noGrp="1"/>
          </p:cNvSpPr>
          <p:nvPr>
            <p:ph type="title"/>
          </p:nvPr>
        </p:nvSpPr>
        <p:spPr>
          <a:xfrm>
            <a:off x="457200" y="457200"/>
            <a:ext cx="8229600" cy="533400"/>
          </a:xfrm>
        </p:spPr>
        <p:txBody>
          <a:bodyPr>
            <a:normAutofit fontScale="90000"/>
          </a:bodyPr>
          <a:lstStyle/>
          <a:p>
            <a:pPr algn="ctr"/>
            <a:r>
              <a:rPr lang="en-US" dirty="0" smtClean="0"/>
              <a:t>Impact on Learning</a:t>
            </a:r>
          </a:p>
        </p:txBody>
      </p:sp>
      <p:sp>
        <p:nvSpPr>
          <p:cNvPr id="77825" name="Content Placeholder 1"/>
          <p:cNvSpPr>
            <a:spLocks noGrp="1"/>
          </p:cNvSpPr>
          <p:nvPr>
            <p:ph sz="half" idx="1"/>
          </p:nvPr>
        </p:nvSpPr>
        <p:spPr>
          <a:xfrm>
            <a:off x="304800" y="1828800"/>
            <a:ext cx="4038600" cy="4302125"/>
          </a:xfrm>
        </p:spPr>
        <p:txBody>
          <a:bodyPr>
            <a:normAutofit fontScale="85000" lnSpcReduction="10000"/>
          </a:bodyPr>
          <a:lstStyle/>
          <a:p>
            <a:pPr eaLnBrk="1" hangingPunct="1"/>
            <a:r>
              <a:rPr lang="en-US" sz="2800" dirty="0" smtClean="0"/>
              <a:t>Lower GPA</a:t>
            </a:r>
          </a:p>
          <a:p>
            <a:pPr eaLnBrk="1" hangingPunct="1"/>
            <a:r>
              <a:rPr lang="en-US" sz="2800" dirty="0" smtClean="0"/>
              <a:t>Increased drop-out rates</a:t>
            </a:r>
          </a:p>
          <a:p>
            <a:pPr eaLnBrk="1" hangingPunct="1"/>
            <a:r>
              <a:rPr lang="en-US" sz="2800" dirty="0" smtClean="0"/>
              <a:t>More suspensions or expulsions (behavioral issues)</a:t>
            </a:r>
          </a:p>
          <a:p>
            <a:pPr eaLnBrk="1" hangingPunct="1"/>
            <a:r>
              <a:rPr lang="en-US" sz="2800" dirty="0" smtClean="0"/>
              <a:t>Decreased reading ability</a:t>
            </a:r>
          </a:p>
          <a:p>
            <a:pPr eaLnBrk="1" hangingPunct="1"/>
            <a:r>
              <a:rPr lang="en-US" sz="2800" dirty="0" smtClean="0"/>
              <a:t>Adversely affect memory and attention</a:t>
            </a:r>
          </a:p>
          <a:p>
            <a:pPr eaLnBrk="1" hangingPunct="1"/>
            <a:r>
              <a:rPr lang="en-US" sz="2800" dirty="0" smtClean="0"/>
              <a:t>Reduce ability to focus, concentrate, organize, and process information</a:t>
            </a:r>
          </a:p>
          <a:p>
            <a:endParaRPr lang="en-US" dirty="0" smtClean="0"/>
          </a:p>
        </p:txBody>
      </p:sp>
      <p:sp>
        <p:nvSpPr>
          <p:cNvPr id="4" name="Content Placeholder 3"/>
          <p:cNvSpPr>
            <a:spLocks noGrp="1"/>
          </p:cNvSpPr>
          <p:nvPr>
            <p:ph sz="half" idx="2"/>
          </p:nvPr>
        </p:nvSpPr>
        <p:spPr>
          <a:xfrm>
            <a:off x="4648200" y="1828800"/>
            <a:ext cx="4191000" cy="4302125"/>
          </a:xfrm>
        </p:spPr>
        <p:txBody>
          <a:bodyPr>
            <a:normAutofit fontScale="85000" lnSpcReduction="10000"/>
          </a:bodyPr>
          <a:lstStyle/>
          <a:p>
            <a:r>
              <a:rPr lang="en-US" sz="2600" dirty="0" smtClean="0"/>
              <a:t>Interfere with effective problem-solving</a:t>
            </a:r>
          </a:p>
          <a:p>
            <a:r>
              <a:rPr lang="en-US" sz="2600" dirty="0" smtClean="0"/>
              <a:t>Result in overwhelming frustration towards school</a:t>
            </a:r>
          </a:p>
          <a:p>
            <a:r>
              <a:rPr lang="en-US" sz="2600" dirty="0" smtClean="0"/>
              <a:t>Negative attitude</a:t>
            </a:r>
          </a:p>
          <a:p>
            <a:r>
              <a:rPr lang="en-US" sz="2600" dirty="0" smtClean="0"/>
              <a:t>Spacing out</a:t>
            </a:r>
          </a:p>
          <a:p>
            <a:r>
              <a:rPr lang="en-US" sz="2600" dirty="0" smtClean="0"/>
              <a:t>Diminished language and  communication skills</a:t>
            </a:r>
          </a:p>
          <a:p>
            <a:endParaRPr lang="en-US" dirty="0"/>
          </a:p>
        </p:txBody>
      </p:sp>
    </p:spTree>
    <p:extLst>
      <p:ext uri="{BB962C8B-B14F-4D97-AF65-F5344CB8AC3E}">
        <p14:creationId xmlns:p14="http://schemas.microsoft.com/office/powerpoint/2010/main" xmlns="" val="213708000"/>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4"/>
          <p:cNvSpPr>
            <a:spLocks noGrp="1"/>
          </p:cNvSpPr>
          <p:nvPr>
            <p:ph type="title"/>
          </p:nvPr>
        </p:nvSpPr>
        <p:spPr>
          <a:xfrm>
            <a:off x="914400" y="381000"/>
            <a:ext cx="8229600" cy="533400"/>
          </a:xfrm>
        </p:spPr>
        <p:txBody>
          <a:bodyPr>
            <a:normAutofit fontScale="90000"/>
          </a:bodyPr>
          <a:lstStyle/>
          <a:p>
            <a:r>
              <a:rPr lang="en-US" dirty="0" smtClean="0"/>
              <a:t>Impact on Behavior in School</a:t>
            </a:r>
          </a:p>
        </p:txBody>
      </p:sp>
      <p:sp>
        <p:nvSpPr>
          <p:cNvPr id="79873" name="Content Placeholder 5"/>
          <p:cNvSpPr>
            <a:spLocks noGrp="1"/>
          </p:cNvSpPr>
          <p:nvPr>
            <p:ph sz="half" idx="1"/>
          </p:nvPr>
        </p:nvSpPr>
        <p:spPr>
          <a:xfrm>
            <a:off x="457200" y="1828800"/>
            <a:ext cx="4038600" cy="4724400"/>
          </a:xfrm>
        </p:spPr>
        <p:txBody>
          <a:bodyPr>
            <a:normAutofit lnSpcReduction="10000"/>
          </a:bodyPr>
          <a:lstStyle/>
          <a:p>
            <a:r>
              <a:rPr lang="en-US" sz="2800" dirty="0" smtClean="0"/>
              <a:t>Lack of capacity for emotional regulation</a:t>
            </a:r>
          </a:p>
          <a:p>
            <a:pPr eaLnBrk="1" hangingPunct="1">
              <a:lnSpc>
                <a:spcPct val="80000"/>
              </a:lnSpc>
            </a:pPr>
            <a:r>
              <a:rPr lang="en-US" sz="2800" dirty="0" smtClean="0"/>
              <a:t>Hyper-alert</a:t>
            </a:r>
          </a:p>
          <a:p>
            <a:pPr eaLnBrk="1" hangingPunct="1">
              <a:lnSpc>
                <a:spcPct val="80000"/>
              </a:lnSpc>
            </a:pPr>
            <a:r>
              <a:rPr lang="en-US" sz="2800" dirty="0" smtClean="0"/>
              <a:t>Focus on non-</a:t>
            </a:r>
            <a:r>
              <a:rPr lang="en-US" sz="2800" dirty="0" err="1" smtClean="0"/>
              <a:t>verbals</a:t>
            </a:r>
            <a:r>
              <a:rPr lang="en-US" sz="2800" dirty="0" smtClean="0"/>
              <a:t> of others</a:t>
            </a:r>
          </a:p>
          <a:p>
            <a:pPr eaLnBrk="1" hangingPunct="1">
              <a:lnSpc>
                <a:spcPct val="80000"/>
              </a:lnSpc>
            </a:pPr>
            <a:r>
              <a:rPr lang="en-US" sz="2800" dirty="0" smtClean="0"/>
              <a:t>In a constant state of “survival mode”</a:t>
            </a:r>
          </a:p>
          <a:p>
            <a:pPr eaLnBrk="1" hangingPunct="1">
              <a:lnSpc>
                <a:spcPct val="80000"/>
              </a:lnSpc>
            </a:pPr>
            <a:r>
              <a:rPr lang="en-US" sz="2800" dirty="0" smtClean="0"/>
              <a:t>Difficulty describing feelings and internal experiences</a:t>
            </a:r>
          </a:p>
          <a:p>
            <a:pPr eaLnBrk="1" hangingPunct="1">
              <a:lnSpc>
                <a:spcPct val="80000"/>
              </a:lnSpc>
            </a:pPr>
            <a:r>
              <a:rPr lang="en-US" sz="2800" dirty="0" smtClean="0"/>
              <a:t>Difficulty communicating</a:t>
            </a:r>
          </a:p>
          <a:p>
            <a:endParaRPr lang="en-US" dirty="0" smtClean="0"/>
          </a:p>
        </p:txBody>
      </p:sp>
      <p:sp>
        <p:nvSpPr>
          <p:cNvPr id="4" name="Content Placeholder 3"/>
          <p:cNvSpPr>
            <a:spLocks noGrp="1"/>
          </p:cNvSpPr>
          <p:nvPr>
            <p:ph sz="half" idx="2"/>
          </p:nvPr>
        </p:nvSpPr>
        <p:spPr>
          <a:xfrm>
            <a:off x="4648200" y="1828800"/>
            <a:ext cx="4038600" cy="5029200"/>
          </a:xfrm>
        </p:spPr>
        <p:txBody>
          <a:bodyPr/>
          <a:lstStyle/>
          <a:p>
            <a:pPr>
              <a:lnSpc>
                <a:spcPct val="80000"/>
              </a:lnSpc>
            </a:pPr>
            <a:r>
              <a:rPr lang="en-US" dirty="0" smtClean="0"/>
              <a:t>Poor impulse control</a:t>
            </a:r>
          </a:p>
          <a:p>
            <a:pPr>
              <a:lnSpc>
                <a:spcPct val="80000"/>
              </a:lnSpc>
            </a:pPr>
            <a:r>
              <a:rPr lang="en-US" dirty="0" smtClean="0"/>
              <a:t>Use of aggressive behavior (bullying) </a:t>
            </a:r>
          </a:p>
          <a:p>
            <a:pPr>
              <a:lnSpc>
                <a:spcPct val="80000"/>
              </a:lnSpc>
            </a:pPr>
            <a:r>
              <a:rPr lang="en-US" dirty="0" smtClean="0"/>
              <a:t>Self soothing behaviors</a:t>
            </a:r>
          </a:p>
          <a:p>
            <a:pPr>
              <a:lnSpc>
                <a:spcPct val="80000"/>
              </a:lnSpc>
            </a:pPr>
            <a:r>
              <a:rPr lang="en-US" dirty="0" smtClean="0"/>
              <a:t>Dissociation</a:t>
            </a:r>
          </a:p>
          <a:p>
            <a:pPr>
              <a:lnSpc>
                <a:spcPct val="80000"/>
              </a:lnSpc>
            </a:pPr>
            <a:r>
              <a:rPr lang="en-US" dirty="0" smtClean="0"/>
              <a:t>Difficulty complying with rules</a:t>
            </a:r>
          </a:p>
          <a:p>
            <a:pPr>
              <a:lnSpc>
                <a:spcPct val="80000"/>
              </a:lnSpc>
            </a:pPr>
            <a:r>
              <a:rPr lang="en-US" dirty="0" smtClean="0"/>
              <a:t>Replaying of trauma</a:t>
            </a:r>
          </a:p>
          <a:p>
            <a:endParaRPr lang="en-US" dirty="0"/>
          </a:p>
        </p:txBody>
      </p:sp>
    </p:spTree>
    <p:extLst>
      <p:ext uri="{BB962C8B-B14F-4D97-AF65-F5344CB8AC3E}">
        <p14:creationId xmlns:p14="http://schemas.microsoft.com/office/powerpoint/2010/main" xmlns="" val="2107068957"/>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pPr algn="ctr"/>
            <a:r>
              <a:rPr lang="en-US" sz="2800" dirty="0" smtClean="0"/>
              <a:t>Bruce Perry – Child Trauma Academy</a:t>
            </a:r>
            <a:br>
              <a:rPr lang="en-US" sz="2800" dirty="0" smtClean="0"/>
            </a:br>
            <a:r>
              <a:rPr lang="en-US" sz="2800" dirty="0" smtClean="0"/>
              <a:t>Adaptive Responses to Trauma</a:t>
            </a:r>
            <a:endParaRPr lang="en-US" sz="2800" dirty="0"/>
          </a:p>
        </p:txBody>
      </p:sp>
      <p:graphicFrame>
        <p:nvGraphicFramePr>
          <p:cNvPr id="8" name="Table 7"/>
          <p:cNvGraphicFramePr>
            <a:graphicFrameLocks noGrp="1"/>
          </p:cNvGraphicFramePr>
          <p:nvPr/>
        </p:nvGraphicFramePr>
        <p:xfrm>
          <a:off x="228600" y="1752600"/>
          <a:ext cx="8686800" cy="4397248"/>
        </p:xfrm>
        <a:graphic>
          <a:graphicData uri="http://schemas.openxmlformats.org/drawingml/2006/table">
            <a:tbl>
              <a:tblPr/>
              <a:tblGrid>
                <a:gridCol w="1600200"/>
                <a:gridCol w="838200"/>
                <a:gridCol w="1447800"/>
                <a:gridCol w="1600200"/>
                <a:gridCol w="1676400"/>
                <a:gridCol w="1524000"/>
              </a:tblGrid>
              <a:tr h="711200">
                <a:tc>
                  <a:txBody>
                    <a:bodyPr/>
                    <a:lstStyle/>
                    <a:p>
                      <a:pPr marL="0" marR="0">
                        <a:lnSpc>
                          <a:spcPct val="115000"/>
                        </a:lnSpc>
                        <a:spcBef>
                          <a:spcPts val="0"/>
                        </a:spcBef>
                        <a:spcAft>
                          <a:spcPts val="1000"/>
                        </a:spcAft>
                      </a:pP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400" b="1" dirty="0">
                          <a:latin typeface="Calibri"/>
                          <a:ea typeface="Calibri"/>
                          <a:cs typeface="Times New Roman"/>
                        </a:rPr>
                        <a:t>Rest</a:t>
                      </a: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400" b="1">
                          <a:latin typeface="Calibri"/>
                          <a:ea typeface="Calibri"/>
                          <a:cs typeface="Times New Roman"/>
                        </a:rPr>
                        <a:t>Vigilance</a:t>
                      </a:r>
                      <a:endParaRPr lang="en-US" sz="2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400" b="1">
                          <a:latin typeface="Calibri"/>
                          <a:ea typeface="Calibri"/>
                          <a:cs typeface="Times New Roman"/>
                        </a:rPr>
                        <a:t>Freeze</a:t>
                      </a:r>
                      <a:endParaRPr lang="en-US" sz="2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400" b="1">
                          <a:latin typeface="Calibri"/>
                          <a:ea typeface="Calibri"/>
                          <a:cs typeface="Times New Roman"/>
                        </a:rPr>
                        <a:t>Flight</a:t>
                      </a:r>
                      <a:endParaRPr lang="en-US" sz="2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400" b="1">
                          <a:latin typeface="Calibri"/>
                          <a:ea typeface="Calibri"/>
                          <a:cs typeface="Times New Roman"/>
                        </a:rPr>
                        <a:t>Fight</a:t>
                      </a:r>
                      <a:endParaRPr lang="en-US" sz="2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2400">
                <a:tc>
                  <a:txBody>
                    <a:bodyPr/>
                    <a:lstStyle/>
                    <a:p>
                      <a:pPr marL="0" marR="0">
                        <a:lnSpc>
                          <a:spcPct val="115000"/>
                        </a:lnSpc>
                        <a:spcBef>
                          <a:spcPts val="0"/>
                        </a:spcBef>
                        <a:spcAft>
                          <a:spcPts val="1000"/>
                        </a:spcAft>
                      </a:pPr>
                      <a:r>
                        <a:rPr lang="en-US" sz="2400" b="1" dirty="0" smtClean="0">
                          <a:latin typeface="Calibri"/>
                          <a:ea typeface="Calibri"/>
                          <a:cs typeface="Times New Roman"/>
                        </a:rPr>
                        <a:t>Hyper-arousal </a:t>
                      </a:r>
                      <a:r>
                        <a:rPr lang="en-US" sz="2400" b="1" dirty="0">
                          <a:latin typeface="Calibri"/>
                          <a:ea typeface="Calibri"/>
                          <a:cs typeface="Times New Roman"/>
                        </a:rPr>
                        <a:t>Continuum</a:t>
                      </a: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400" dirty="0">
                          <a:latin typeface="Calibri"/>
                          <a:ea typeface="Calibri"/>
                          <a:cs typeface="Times New Roman"/>
                        </a:rPr>
                        <a:t>Rest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400" dirty="0">
                          <a:latin typeface="Calibri"/>
                          <a:ea typeface="Calibri"/>
                          <a:cs typeface="Times New Roman"/>
                        </a:rPr>
                        <a:t>Vigilance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400" dirty="0">
                          <a:latin typeface="Calibri"/>
                          <a:ea typeface="Calibri"/>
                          <a:cs typeface="Times New Roman"/>
                        </a:rPr>
                        <a:t>Resistance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400" dirty="0">
                          <a:latin typeface="Calibri"/>
                          <a:ea typeface="Calibri"/>
                          <a:cs typeface="Times New Roman"/>
                        </a:rPr>
                        <a:t>Defiance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400" dirty="0">
                          <a:latin typeface="Calibri"/>
                          <a:ea typeface="Calibri"/>
                          <a:cs typeface="Times New Roman"/>
                        </a:rPr>
                        <a:t>Aggression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2400">
                <a:tc>
                  <a:txBody>
                    <a:bodyPr/>
                    <a:lstStyle/>
                    <a:p>
                      <a:pPr marL="0" marR="0">
                        <a:lnSpc>
                          <a:spcPct val="115000"/>
                        </a:lnSpc>
                        <a:spcBef>
                          <a:spcPts val="0"/>
                        </a:spcBef>
                        <a:spcAft>
                          <a:spcPts val="1000"/>
                        </a:spcAft>
                      </a:pPr>
                      <a:r>
                        <a:rPr lang="en-US" sz="2400" b="1" dirty="0" err="1" smtClean="0">
                          <a:latin typeface="Calibri"/>
                          <a:ea typeface="Calibri"/>
                          <a:cs typeface="Times New Roman"/>
                        </a:rPr>
                        <a:t>Disassocia-tive</a:t>
                      </a:r>
                      <a:r>
                        <a:rPr lang="en-US" sz="2400" b="1" dirty="0" smtClean="0">
                          <a:latin typeface="Calibri"/>
                          <a:ea typeface="Calibri"/>
                          <a:cs typeface="Times New Roman"/>
                        </a:rPr>
                        <a:t> </a:t>
                      </a:r>
                      <a:r>
                        <a:rPr lang="en-US" sz="2400" b="1" dirty="0">
                          <a:latin typeface="Calibri"/>
                          <a:ea typeface="Calibri"/>
                          <a:cs typeface="Times New Roman"/>
                        </a:rPr>
                        <a:t>Continuum</a:t>
                      </a: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400">
                          <a:latin typeface="Calibri"/>
                          <a:ea typeface="Calibri"/>
                          <a:cs typeface="Times New Roman"/>
                        </a:rPr>
                        <a:t>Rest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400" dirty="0">
                          <a:latin typeface="Calibri"/>
                          <a:ea typeface="Calibri"/>
                          <a:cs typeface="Times New Roman"/>
                        </a:rPr>
                        <a:t>Avoidance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400" dirty="0">
                          <a:latin typeface="Calibri"/>
                          <a:ea typeface="Calibri"/>
                          <a:cs typeface="Times New Roman"/>
                        </a:rPr>
                        <a:t>Compliance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400" dirty="0">
                          <a:latin typeface="Calibri"/>
                          <a:ea typeface="Calibri"/>
                          <a:cs typeface="Times New Roman"/>
                        </a:rPr>
                        <a:t>Dissociation</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400" dirty="0">
                          <a:latin typeface="Calibri"/>
                          <a:ea typeface="Calibri"/>
                          <a:cs typeface="Times New Roman"/>
                        </a:rPr>
                        <a:t>Fainting</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1200">
                <a:tc>
                  <a:txBody>
                    <a:bodyPr/>
                    <a:lstStyle/>
                    <a:p>
                      <a:pPr marL="0" marR="0">
                        <a:lnSpc>
                          <a:spcPct val="115000"/>
                        </a:lnSpc>
                        <a:spcBef>
                          <a:spcPts val="0"/>
                        </a:spcBef>
                        <a:spcAft>
                          <a:spcPts val="1000"/>
                        </a:spcAft>
                      </a:pPr>
                      <a:r>
                        <a:rPr lang="en-US" sz="2400" b="1">
                          <a:latin typeface="Calibri"/>
                          <a:ea typeface="Calibri"/>
                          <a:cs typeface="Times New Roman"/>
                        </a:rPr>
                        <a:t>Mental State</a:t>
                      </a:r>
                      <a:endParaRPr lang="en-US" sz="2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400">
                          <a:latin typeface="Calibri"/>
                          <a:ea typeface="Calibri"/>
                          <a:cs typeface="Times New Roman"/>
                        </a:rPr>
                        <a:t>Calm</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400">
                          <a:latin typeface="Calibri"/>
                          <a:ea typeface="Calibri"/>
                          <a:cs typeface="Times New Roman"/>
                        </a:rPr>
                        <a:t>Alert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400">
                          <a:latin typeface="Calibri"/>
                          <a:ea typeface="Calibri"/>
                          <a:cs typeface="Times New Roman"/>
                        </a:rPr>
                        <a:t>Alarm</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400" dirty="0">
                          <a:latin typeface="Calibri"/>
                          <a:ea typeface="Calibri"/>
                          <a:cs typeface="Times New Roman"/>
                        </a:rPr>
                        <a:t>Fear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400" dirty="0">
                          <a:latin typeface="Calibri"/>
                          <a:ea typeface="Calibri"/>
                          <a:cs typeface="Times New Roman"/>
                        </a:rPr>
                        <a:t>Terror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1761091475"/>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4"/>
          <p:cNvSpPr>
            <a:spLocks noGrp="1"/>
          </p:cNvSpPr>
          <p:nvPr>
            <p:ph type="title"/>
          </p:nvPr>
        </p:nvSpPr>
        <p:spPr>
          <a:xfrm>
            <a:off x="685800" y="228600"/>
            <a:ext cx="8229600" cy="609600"/>
          </a:xfrm>
        </p:spPr>
        <p:txBody>
          <a:bodyPr/>
          <a:lstStyle/>
          <a:p>
            <a:r>
              <a:rPr lang="en-US" dirty="0" smtClean="0"/>
              <a:t>Impact on Behavior in School</a:t>
            </a:r>
          </a:p>
        </p:txBody>
      </p:sp>
      <p:sp>
        <p:nvSpPr>
          <p:cNvPr id="81922" name="Content Placeholder 5"/>
          <p:cNvSpPr>
            <a:spLocks noGrp="1"/>
          </p:cNvSpPr>
          <p:nvPr>
            <p:ph sz="half" idx="1"/>
          </p:nvPr>
        </p:nvSpPr>
        <p:spPr>
          <a:xfrm>
            <a:off x="457200" y="1905000"/>
            <a:ext cx="3429000" cy="4525963"/>
          </a:xfrm>
        </p:spPr>
        <p:txBody>
          <a:bodyPr>
            <a:normAutofit/>
          </a:bodyPr>
          <a:lstStyle/>
          <a:p>
            <a:r>
              <a:rPr lang="en-US" dirty="0" smtClean="0"/>
              <a:t>Avoidance</a:t>
            </a:r>
          </a:p>
          <a:p>
            <a:r>
              <a:rPr lang="en-US" dirty="0" smtClean="0"/>
              <a:t>Resistance</a:t>
            </a:r>
          </a:p>
          <a:p>
            <a:r>
              <a:rPr lang="en-US" dirty="0" smtClean="0"/>
              <a:t>Isolation</a:t>
            </a:r>
          </a:p>
          <a:p>
            <a:r>
              <a:rPr lang="en-US" dirty="0" smtClean="0"/>
              <a:t>Loneliness</a:t>
            </a:r>
          </a:p>
          <a:p>
            <a:r>
              <a:rPr lang="en-US" dirty="0" smtClean="0"/>
              <a:t>Distrust</a:t>
            </a:r>
          </a:p>
          <a:p>
            <a:r>
              <a:rPr lang="en-US" dirty="0" smtClean="0"/>
              <a:t>Intolerance</a:t>
            </a:r>
          </a:p>
          <a:p>
            <a:r>
              <a:rPr lang="en-US" dirty="0" smtClean="0"/>
              <a:t>Resentment</a:t>
            </a:r>
          </a:p>
          <a:p>
            <a:r>
              <a:rPr lang="en-US" dirty="0" smtClean="0"/>
              <a:t>Restlessness</a:t>
            </a:r>
          </a:p>
          <a:p>
            <a:endParaRPr lang="en-US" dirty="0" smtClean="0"/>
          </a:p>
        </p:txBody>
      </p:sp>
      <p:sp>
        <p:nvSpPr>
          <p:cNvPr id="81923" name="Content Placeholder 6"/>
          <p:cNvSpPr>
            <a:spLocks noGrp="1"/>
          </p:cNvSpPr>
          <p:nvPr>
            <p:ph sz="half" idx="2"/>
          </p:nvPr>
        </p:nvSpPr>
        <p:spPr>
          <a:xfrm>
            <a:off x="4876800" y="1905000"/>
            <a:ext cx="4267200" cy="4530725"/>
          </a:xfrm>
        </p:spPr>
        <p:txBody>
          <a:bodyPr>
            <a:normAutofit/>
          </a:bodyPr>
          <a:lstStyle/>
          <a:p>
            <a:r>
              <a:rPr lang="en-US" dirty="0" smtClean="0"/>
              <a:t>Behavior shifts (quiet to loud, outgoing to shy)</a:t>
            </a:r>
          </a:p>
          <a:p>
            <a:r>
              <a:rPr lang="en-US" dirty="0" smtClean="0"/>
              <a:t>Refuse going to school</a:t>
            </a:r>
          </a:p>
          <a:p>
            <a:r>
              <a:rPr lang="en-US" dirty="0" smtClean="0"/>
              <a:t>Regressive behaviors</a:t>
            </a:r>
          </a:p>
          <a:p>
            <a:r>
              <a:rPr lang="en-US" dirty="0" smtClean="0"/>
              <a:t>Increased use of substances</a:t>
            </a:r>
          </a:p>
          <a:p>
            <a:r>
              <a:rPr lang="en-US" dirty="0" smtClean="0"/>
              <a:t>Self abuse</a:t>
            </a:r>
          </a:p>
          <a:p>
            <a:r>
              <a:rPr lang="en-US" dirty="0" smtClean="0"/>
              <a:t>Increased risk taking</a:t>
            </a:r>
          </a:p>
        </p:txBody>
      </p:sp>
    </p:spTree>
    <p:extLst>
      <p:ext uri="{BB962C8B-B14F-4D97-AF65-F5344CB8AC3E}">
        <p14:creationId xmlns:p14="http://schemas.microsoft.com/office/powerpoint/2010/main" xmlns="" val="164188586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28600"/>
            <a:ext cx="9144000" cy="685800"/>
          </a:xfrm>
        </p:spPr>
        <p:txBody>
          <a:bodyPr>
            <a:normAutofit/>
          </a:bodyPr>
          <a:lstStyle/>
          <a:p>
            <a:pPr algn="ctr"/>
            <a:r>
              <a:rPr lang="en-US" sz="3200" dirty="0" smtClean="0"/>
              <a:t>Looking Through the Trauma-sensitive Lens….</a:t>
            </a:r>
            <a:endParaRPr lang="en-US" sz="3200" dirty="0"/>
          </a:p>
        </p:txBody>
      </p:sp>
      <p:sp>
        <p:nvSpPr>
          <p:cNvPr id="86017" name="Content Placeholder 1"/>
          <p:cNvSpPr>
            <a:spLocks noGrp="1"/>
          </p:cNvSpPr>
          <p:nvPr>
            <p:ph idx="1"/>
          </p:nvPr>
        </p:nvSpPr>
        <p:spPr>
          <a:xfrm>
            <a:off x="0" y="1828800"/>
            <a:ext cx="9144000" cy="4724400"/>
          </a:xfrm>
        </p:spPr>
        <p:txBody>
          <a:bodyPr/>
          <a:lstStyle/>
          <a:p>
            <a:pPr>
              <a:buNone/>
            </a:pPr>
            <a:r>
              <a:rPr lang="en-US" sz="2400" b="1" dirty="0" smtClean="0"/>
              <a:t>	</a:t>
            </a:r>
            <a:r>
              <a:rPr lang="en-US" sz="2800" dirty="0" smtClean="0"/>
              <a:t>“Not realizing that children exposed to inescapable, overwhelming stress may act out their pain, that they may misbehave, not listen to us, or seek our attention in all the wrong ways, can lead us to punish these children for their misbehavior…</a:t>
            </a:r>
            <a:br>
              <a:rPr lang="en-US" sz="2800" dirty="0" smtClean="0"/>
            </a:br>
            <a:r>
              <a:rPr lang="en-US" sz="2800" dirty="0" smtClean="0"/>
              <a:t>If only we knew what happened last night, or this morning before she got to school, we would be shielding the same child we’re now reprimanding.”</a:t>
            </a:r>
            <a:br>
              <a:rPr lang="en-US" sz="2800" dirty="0" smtClean="0"/>
            </a:br>
            <a:r>
              <a:rPr lang="en-US" sz="2000" dirty="0" smtClean="0"/>
              <a:t/>
            </a:r>
            <a:br>
              <a:rPr lang="en-US" sz="2000" dirty="0" smtClean="0"/>
            </a:br>
            <a:r>
              <a:rPr lang="en-US" sz="2000" u="sng" dirty="0" smtClean="0"/>
              <a:t>On Playing A Poor Hand Well</a:t>
            </a:r>
            <a:r>
              <a:rPr lang="en-US" sz="2000" dirty="0" smtClean="0"/>
              <a:t> Mark Katz</a:t>
            </a:r>
          </a:p>
          <a:p>
            <a:pPr marL="0" indent="0" algn="ctr">
              <a:buNone/>
            </a:pPr>
            <a:r>
              <a:rPr lang="en-US" sz="1600" dirty="0" smtClean="0"/>
              <a:t>             					WSU Area Health Education Center</a:t>
            </a:r>
          </a:p>
        </p:txBody>
      </p:sp>
    </p:spTree>
    <p:extLst>
      <p:ext uri="{BB962C8B-B14F-4D97-AF65-F5344CB8AC3E}">
        <p14:creationId xmlns:p14="http://schemas.microsoft.com/office/powerpoint/2010/main" xmlns="" val="2741222828"/>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a:defRPr/>
            </a:pPr>
            <a:r>
              <a:rPr lang="en-US"/>
              <a:t>Curriculum - Blaustein</a:t>
            </a:r>
          </a:p>
        </p:txBody>
      </p:sp>
      <p:sp>
        <p:nvSpPr>
          <p:cNvPr id="1529858" name="Rectangle 2"/>
          <p:cNvSpPr>
            <a:spLocks noGrp="1" noChangeArrowheads="1"/>
          </p:cNvSpPr>
          <p:nvPr>
            <p:ph type="title"/>
          </p:nvPr>
        </p:nvSpPr>
        <p:spPr/>
        <p:txBody>
          <a:bodyPr/>
          <a:lstStyle/>
          <a:p>
            <a:pPr eaLnBrk="1" hangingPunct="1">
              <a:defRPr/>
            </a:pPr>
            <a:r>
              <a:rPr lang="en-US" sz="4000" smtClean="0"/>
              <a:t>Consider two levels of intervention:</a:t>
            </a:r>
          </a:p>
        </p:txBody>
      </p:sp>
      <p:sp>
        <p:nvSpPr>
          <p:cNvPr id="1529859" name="Rectangle 3"/>
          <p:cNvSpPr>
            <a:spLocks noGrp="1" noChangeArrowheads="1"/>
          </p:cNvSpPr>
          <p:nvPr>
            <p:ph type="body" idx="1"/>
          </p:nvPr>
        </p:nvSpPr>
        <p:spPr/>
        <p:txBody>
          <a:bodyPr/>
          <a:lstStyle/>
          <a:p>
            <a:pPr eaLnBrk="1" hangingPunct="1">
              <a:defRPr/>
            </a:pPr>
            <a:r>
              <a:rPr lang="en-US" dirty="0" smtClean="0"/>
              <a:t>Whole school / whole system</a:t>
            </a:r>
          </a:p>
          <a:p>
            <a:pPr lvl="1" eaLnBrk="1" hangingPunct="1">
              <a:defRPr/>
            </a:pPr>
            <a:r>
              <a:rPr lang="en-US" dirty="0" smtClean="0"/>
              <a:t>Developing plans and points of intervention that will support the socio-emotional functioning of </a:t>
            </a:r>
            <a:r>
              <a:rPr lang="en-US" i="1" dirty="0" smtClean="0"/>
              <a:t>all</a:t>
            </a:r>
            <a:r>
              <a:rPr lang="en-US" dirty="0" smtClean="0"/>
              <a:t> staff/students within a program</a:t>
            </a:r>
          </a:p>
          <a:p>
            <a:pPr eaLnBrk="1" hangingPunct="1">
              <a:defRPr/>
            </a:pPr>
            <a:r>
              <a:rPr lang="en-US" dirty="0" smtClean="0"/>
              <a:t>Child specific / multi-disciplinary</a:t>
            </a:r>
          </a:p>
          <a:p>
            <a:pPr lvl="1" eaLnBrk="1" hangingPunct="1">
              <a:defRPr/>
            </a:pPr>
            <a:r>
              <a:rPr lang="en-US" dirty="0" smtClean="0"/>
              <a:t>Developing interventions to support the functioning of a </a:t>
            </a:r>
            <a:r>
              <a:rPr lang="en-US" i="1" dirty="0" smtClean="0"/>
              <a:t>specific</a:t>
            </a:r>
            <a:r>
              <a:rPr lang="en-US" dirty="0" smtClean="0"/>
              <a:t> child as well as the adults supporting that child</a:t>
            </a:r>
          </a:p>
        </p:txBody>
      </p:sp>
    </p:spTree>
    <p:extLst>
      <p:ext uri="{BB962C8B-B14F-4D97-AF65-F5344CB8AC3E}">
        <p14:creationId xmlns:p14="http://schemas.microsoft.com/office/powerpoint/2010/main" xmlns="" val="42127267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8067" name="Title 4"/>
          <p:cNvSpPr>
            <a:spLocks noGrp="1"/>
          </p:cNvSpPr>
          <p:nvPr>
            <p:ph type="title"/>
          </p:nvPr>
        </p:nvSpPr>
        <p:spPr>
          <a:xfrm>
            <a:off x="304800" y="1143000"/>
            <a:ext cx="2895600" cy="3505200"/>
          </a:xfrm>
        </p:spPr>
        <p:txBody>
          <a:bodyPr>
            <a:normAutofit fontScale="90000"/>
          </a:bodyPr>
          <a:lstStyle/>
          <a:p>
            <a:pPr algn="ctr"/>
            <a:r>
              <a:rPr lang="en-US" sz="3600" dirty="0" smtClean="0"/>
              <a:t>Trauma-informed Positive Behavioral Interventions and Supports</a:t>
            </a:r>
          </a:p>
        </p:txBody>
      </p:sp>
      <p:pic>
        <p:nvPicPr>
          <p:cNvPr id="1026" name="Picture 2"/>
          <p:cNvPicPr>
            <a:picLocks noChangeAspect="1" noChangeArrowheads="1"/>
          </p:cNvPicPr>
          <p:nvPr/>
        </p:nvPicPr>
        <p:blipFill>
          <a:blip r:embed="rId3" cstate="print"/>
          <a:srcRect/>
          <a:stretch>
            <a:fillRect/>
          </a:stretch>
        </p:blipFill>
        <p:spPr bwMode="auto">
          <a:xfrm>
            <a:off x="3581400" y="38098"/>
            <a:ext cx="4876800" cy="6819902"/>
          </a:xfrm>
          <a:prstGeom prst="rect">
            <a:avLst/>
          </a:prstGeom>
          <a:noFill/>
          <a:ln w="9525">
            <a:noFill/>
            <a:miter lim="800000"/>
            <a:headEnd/>
            <a:tailEnd/>
          </a:ln>
          <a:effectLst/>
        </p:spPr>
      </p:pic>
      <p:sp>
        <p:nvSpPr>
          <p:cNvPr id="6" name="TextBox 5"/>
          <p:cNvSpPr txBox="1"/>
          <p:nvPr/>
        </p:nvSpPr>
        <p:spPr>
          <a:xfrm>
            <a:off x="3657600" y="4114800"/>
            <a:ext cx="914400" cy="523220"/>
          </a:xfrm>
          <a:prstGeom prst="rect">
            <a:avLst/>
          </a:prstGeom>
          <a:noFill/>
        </p:spPr>
        <p:txBody>
          <a:bodyPr wrap="square" rtlCol="0">
            <a:spAutoFit/>
          </a:bodyPr>
          <a:lstStyle/>
          <a:p>
            <a:r>
              <a:rPr lang="en-US" sz="2800" dirty="0" smtClean="0">
                <a:solidFill>
                  <a:schemeClr val="tx2"/>
                </a:solidFill>
              </a:rPr>
              <a:t>ALL</a:t>
            </a:r>
            <a:endParaRPr lang="en-US" sz="2800" dirty="0">
              <a:solidFill>
                <a:schemeClr val="tx2"/>
              </a:solidFill>
            </a:endParaRPr>
          </a:p>
        </p:txBody>
      </p:sp>
      <p:sp>
        <p:nvSpPr>
          <p:cNvPr id="9" name="TextBox 8"/>
          <p:cNvSpPr txBox="1"/>
          <p:nvPr/>
        </p:nvSpPr>
        <p:spPr>
          <a:xfrm>
            <a:off x="3886200" y="2590800"/>
            <a:ext cx="1295400" cy="523220"/>
          </a:xfrm>
          <a:prstGeom prst="rect">
            <a:avLst/>
          </a:prstGeom>
          <a:noFill/>
        </p:spPr>
        <p:txBody>
          <a:bodyPr wrap="square" rtlCol="0">
            <a:spAutoFit/>
          </a:bodyPr>
          <a:lstStyle/>
          <a:p>
            <a:r>
              <a:rPr lang="en-US" sz="2800" dirty="0" smtClean="0">
                <a:solidFill>
                  <a:schemeClr val="tx2"/>
                </a:solidFill>
              </a:rPr>
              <a:t>SOME</a:t>
            </a:r>
            <a:endParaRPr lang="en-US" sz="2800" dirty="0">
              <a:solidFill>
                <a:schemeClr val="tx2"/>
              </a:solidFill>
            </a:endParaRPr>
          </a:p>
        </p:txBody>
      </p:sp>
      <p:sp>
        <p:nvSpPr>
          <p:cNvPr id="10" name="TextBox 9"/>
          <p:cNvSpPr txBox="1"/>
          <p:nvPr/>
        </p:nvSpPr>
        <p:spPr>
          <a:xfrm>
            <a:off x="4572000" y="990600"/>
            <a:ext cx="1066800" cy="523220"/>
          </a:xfrm>
          <a:prstGeom prst="rect">
            <a:avLst/>
          </a:prstGeom>
          <a:noFill/>
        </p:spPr>
        <p:txBody>
          <a:bodyPr wrap="square" rtlCol="0">
            <a:spAutoFit/>
          </a:bodyPr>
          <a:lstStyle/>
          <a:p>
            <a:r>
              <a:rPr lang="en-US" sz="2800" dirty="0" smtClean="0">
                <a:solidFill>
                  <a:schemeClr val="tx2"/>
                </a:solidFill>
              </a:rPr>
              <a:t>FEW</a:t>
            </a:r>
            <a:endParaRPr lang="en-US" sz="2800" dirty="0">
              <a:solidFill>
                <a:schemeClr val="tx2"/>
              </a:solidFill>
            </a:endParaRPr>
          </a:p>
        </p:txBody>
      </p:sp>
    </p:spTree>
    <p:extLst>
      <p:ext uri="{BB962C8B-B14F-4D97-AF65-F5344CB8AC3E}">
        <p14:creationId xmlns:p14="http://schemas.microsoft.com/office/powerpoint/2010/main" xmlns="" val="1801954993"/>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Title 6"/>
          <p:cNvSpPr>
            <a:spLocks noGrp="1"/>
          </p:cNvSpPr>
          <p:nvPr>
            <p:ph type="title"/>
          </p:nvPr>
        </p:nvSpPr>
        <p:spPr>
          <a:xfrm>
            <a:off x="76200" y="304800"/>
            <a:ext cx="8915400" cy="838200"/>
          </a:xfrm>
          <a:solidFill>
            <a:srgbClr val="009900"/>
          </a:solidFill>
        </p:spPr>
        <p:txBody>
          <a:bodyPr/>
          <a:lstStyle/>
          <a:p>
            <a:pPr algn="ctr"/>
            <a:r>
              <a:rPr lang="en-US" dirty="0" smtClean="0">
                <a:solidFill>
                  <a:schemeClr val="bg1"/>
                </a:solidFill>
              </a:rPr>
              <a:t>Universal Strategies: for </a:t>
            </a:r>
            <a:r>
              <a:rPr lang="en-US" u="sng" dirty="0" smtClean="0">
                <a:solidFill>
                  <a:schemeClr val="bg1"/>
                </a:solidFill>
              </a:rPr>
              <a:t>ALL</a:t>
            </a:r>
            <a:r>
              <a:rPr lang="en-US" dirty="0" smtClean="0">
                <a:solidFill>
                  <a:schemeClr val="bg1"/>
                </a:solidFill>
              </a:rPr>
              <a:t> students</a:t>
            </a:r>
          </a:p>
        </p:txBody>
      </p:sp>
      <p:sp>
        <p:nvSpPr>
          <p:cNvPr id="90113" name="Content Placeholder 5"/>
          <p:cNvSpPr>
            <a:spLocks noGrp="1"/>
          </p:cNvSpPr>
          <p:nvPr>
            <p:ph sz="half" idx="1"/>
          </p:nvPr>
        </p:nvSpPr>
        <p:spPr>
          <a:xfrm>
            <a:off x="381000" y="1524000"/>
            <a:ext cx="4038600" cy="5029200"/>
          </a:xfrm>
        </p:spPr>
        <p:txBody>
          <a:bodyPr>
            <a:normAutofit fontScale="92500"/>
          </a:bodyPr>
          <a:lstStyle/>
          <a:p>
            <a:r>
              <a:rPr lang="en-US" sz="2800" dirty="0" smtClean="0"/>
              <a:t>Build positive, trusting relationships with students and families</a:t>
            </a:r>
          </a:p>
          <a:p>
            <a:r>
              <a:rPr lang="en-US" sz="2800" dirty="0" smtClean="0"/>
              <a:t>Create safe, nurturing environments</a:t>
            </a:r>
          </a:p>
          <a:p>
            <a:r>
              <a:rPr lang="en-US" sz="2800" dirty="0" smtClean="0"/>
              <a:t>Provide consistent, predictable routines </a:t>
            </a:r>
          </a:p>
          <a:p>
            <a:r>
              <a:rPr lang="en-US" sz="2800" dirty="0" smtClean="0"/>
              <a:t>Create clear behavioral expectations</a:t>
            </a:r>
          </a:p>
          <a:p>
            <a:r>
              <a:rPr lang="en-US" sz="2800" dirty="0" smtClean="0"/>
              <a:t>Provide specific, positive feedback often</a:t>
            </a:r>
          </a:p>
        </p:txBody>
      </p:sp>
      <p:sp>
        <p:nvSpPr>
          <p:cNvPr id="4" name="Content Placeholder 3"/>
          <p:cNvSpPr>
            <a:spLocks noGrp="1"/>
          </p:cNvSpPr>
          <p:nvPr>
            <p:ph sz="half" idx="2"/>
          </p:nvPr>
        </p:nvSpPr>
        <p:spPr>
          <a:xfrm>
            <a:off x="4648200" y="1600200"/>
            <a:ext cx="4038600" cy="4648200"/>
          </a:xfrm>
        </p:spPr>
        <p:txBody>
          <a:bodyPr>
            <a:normAutofit fontScale="92500"/>
          </a:bodyPr>
          <a:lstStyle/>
          <a:p>
            <a:r>
              <a:rPr lang="en-US" dirty="0" smtClean="0"/>
              <a:t>Use reinforcement systems </a:t>
            </a:r>
          </a:p>
          <a:p>
            <a:r>
              <a:rPr lang="en-US" dirty="0" smtClean="0"/>
              <a:t>Teach social skills</a:t>
            </a:r>
          </a:p>
          <a:p>
            <a:r>
              <a:rPr lang="en-US" dirty="0" smtClean="0"/>
              <a:t>Students Trauma and Resilience (STAR)</a:t>
            </a:r>
          </a:p>
          <a:p>
            <a:r>
              <a:rPr lang="en-US" dirty="0" smtClean="0"/>
              <a:t>Provide pre-corrects (reminders) and actively supervise</a:t>
            </a:r>
          </a:p>
          <a:p>
            <a:r>
              <a:rPr lang="en-US" dirty="0" smtClean="0"/>
              <a:t>Use consistent consequences that teach</a:t>
            </a:r>
          </a:p>
          <a:p>
            <a:endParaRPr lang="en-US" dirty="0" smtClean="0"/>
          </a:p>
          <a:p>
            <a:endParaRPr lang="en-US" dirty="0"/>
          </a:p>
        </p:txBody>
      </p:sp>
    </p:spTree>
    <p:extLst>
      <p:ext uri="{BB962C8B-B14F-4D97-AF65-F5344CB8AC3E}">
        <p14:creationId xmlns:p14="http://schemas.microsoft.com/office/powerpoint/2010/main" xmlns="" val="164601261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Title 6"/>
          <p:cNvSpPr>
            <a:spLocks noGrp="1"/>
          </p:cNvSpPr>
          <p:nvPr>
            <p:ph type="title"/>
          </p:nvPr>
        </p:nvSpPr>
        <p:spPr>
          <a:xfrm>
            <a:off x="152400" y="609600"/>
            <a:ext cx="8915400" cy="990600"/>
          </a:xfrm>
          <a:solidFill>
            <a:srgbClr val="009900"/>
          </a:solidFill>
        </p:spPr>
        <p:txBody>
          <a:bodyPr/>
          <a:lstStyle/>
          <a:p>
            <a:pPr algn="ctr"/>
            <a:r>
              <a:rPr lang="en-US" dirty="0" smtClean="0">
                <a:solidFill>
                  <a:schemeClr val="bg1"/>
                </a:solidFill>
              </a:rPr>
              <a:t>Universal Strategies: for </a:t>
            </a:r>
            <a:r>
              <a:rPr lang="en-US" u="sng" dirty="0" smtClean="0">
                <a:solidFill>
                  <a:schemeClr val="bg1"/>
                </a:solidFill>
              </a:rPr>
              <a:t>ALL</a:t>
            </a:r>
            <a:r>
              <a:rPr lang="en-US" dirty="0" smtClean="0">
                <a:solidFill>
                  <a:schemeClr val="bg1"/>
                </a:solidFill>
              </a:rPr>
              <a:t> students</a:t>
            </a:r>
          </a:p>
        </p:txBody>
      </p:sp>
      <p:sp>
        <p:nvSpPr>
          <p:cNvPr id="92161" name="Content Placeholder 5"/>
          <p:cNvSpPr>
            <a:spLocks noGrp="1"/>
          </p:cNvSpPr>
          <p:nvPr>
            <p:ph sz="half" idx="1"/>
          </p:nvPr>
        </p:nvSpPr>
        <p:spPr/>
        <p:txBody>
          <a:bodyPr>
            <a:normAutofit/>
          </a:bodyPr>
          <a:lstStyle/>
          <a:p>
            <a:r>
              <a:rPr lang="en-US" sz="2800" dirty="0" smtClean="0"/>
              <a:t>Model appropriate behavior</a:t>
            </a:r>
          </a:p>
          <a:p>
            <a:r>
              <a:rPr lang="en-US" sz="2800" dirty="0" smtClean="0"/>
              <a:t>Create behavior support teams</a:t>
            </a:r>
          </a:p>
          <a:p>
            <a:r>
              <a:rPr lang="en-US" dirty="0" smtClean="0"/>
              <a:t>Consult with mental health professionals</a:t>
            </a:r>
            <a:endParaRPr lang="en-US" sz="2800" dirty="0" smtClean="0"/>
          </a:p>
          <a:p>
            <a:r>
              <a:rPr lang="en-US" sz="2800" dirty="0" smtClean="0"/>
              <a:t>Establish and practice emergency procedures</a:t>
            </a:r>
          </a:p>
          <a:p>
            <a:r>
              <a:rPr lang="en-US" sz="2800" dirty="0" smtClean="0"/>
              <a:t>Trauma awareness training for all staff</a:t>
            </a:r>
          </a:p>
        </p:txBody>
      </p:sp>
      <p:sp>
        <p:nvSpPr>
          <p:cNvPr id="4" name="Content Placeholder 3"/>
          <p:cNvSpPr>
            <a:spLocks noGrp="1"/>
          </p:cNvSpPr>
          <p:nvPr>
            <p:ph sz="half" idx="2"/>
          </p:nvPr>
        </p:nvSpPr>
        <p:spPr>
          <a:xfrm>
            <a:off x="4419600" y="1828800"/>
            <a:ext cx="4419600" cy="4302125"/>
          </a:xfrm>
        </p:spPr>
        <p:txBody>
          <a:bodyPr>
            <a:normAutofit/>
          </a:bodyPr>
          <a:lstStyle/>
          <a:p>
            <a:r>
              <a:rPr lang="en-US" dirty="0" smtClean="0"/>
              <a:t>Self-care training and support teams for staff</a:t>
            </a:r>
          </a:p>
          <a:p>
            <a:r>
              <a:rPr lang="en-US" dirty="0" smtClean="0"/>
              <a:t>Data collection –</a:t>
            </a:r>
          </a:p>
          <a:p>
            <a:pPr lvl="1"/>
            <a:r>
              <a:rPr lang="en-US" sz="2800" dirty="0" smtClean="0"/>
              <a:t>why is the behavior occurring? </a:t>
            </a:r>
          </a:p>
          <a:p>
            <a:pPr lvl="1"/>
            <a:r>
              <a:rPr lang="en-US" sz="2800" dirty="0" smtClean="0"/>
              <a:t>Are these interventions working?</a:t>
            </a:r>
          </a:p>
          <a:p>
            <a:endParaRPr lang="en-US" dirty="0"/>
          </a:p>
        </p:txBody>
      </p:sp>
    </p:spTree>
    <p:extLst>
      <p:ext uri="{BB962C8B-B14F-4D97-AF65-F5344CB8AC3E}">
        <p14:creationId xmlns:p14="http://schemas.microsoft.com/office/powerpoint/2010/main" xmlns="" val="3916888661"/>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itle 4"/>
          <p:cNvSpPr>
            <a:spLocks noGrp="1"/>
          </p:cNvSpPr>
          <p:nvPr>
            <p:ph type="title"/>
          </p:nvPr>
        </p:nvSpPr>
        <p:spPr>
          <a:xfrm>
            <a:off x="381000" y="457200"/>
            <a:ext cx="8534400" cy="838200"/>
          </a:xfrm>
          <a:solidFill>
            <a:srgbClr val="FFFF00"/>
          </a:solidFill>
        </p:spPr>
        <p:txBody>
          <a:bodyPr>
            <a:normAutofit fontScale="90000"/>
          </a:bodyPr>
          <a:lstStyle/>
          <a:p>
            <a:pPr algn="ctr"/>
            <a:r>
              <a:rPr lang="en-US" sz="3700" dirty="0" smtClean="0"/>
              <a:t>Targeted Interventions: for </a:t>
            </a:r>
            <a:r>
              <a:rPr lang="en-US" sz="3700" u="sng" dirty="0" smtClean="0"/>
              <a:t>SOME</a:t>
            </a:r>
            <a:r>
              <a:rPr lang="en-US" sz="3700" dirty="0" smtClean="0"/>
              <a:t> students</a:t>
            </a:r>
          </a:p>
        </p:txBody>
      </p:sp>
      <p:sp>
        <p:nvSpPr>
          <p:cNvPr id="94209" name="Content Placeholder 5"/>
          <p:cNvSpPr>
            <a:spLocks noGrp="1"/>
          </p:cNvSpPr>
          <p:nvPr>
            <p:ph sz="half" idx="1"/>
          </p:nvPr>
        </p:nvSpPr>
        <p:spPr>
          <a:xfrm>
            <a:off x="457200" y="1600200"/>
            <a:ext cx="4038600" cy="4302125"/>
          </a:xfrm>
        </p:spPr>
        <p:txBody>
          <a:bodyPr>
            <a:normAutofit lnSpcReduction="10000"/>
          </a:bodyPr>
          <a:lstStyle/>
          <a:p>
            <a:r>
              <a:rPr lang="en-US" sz="2800" dirty="0" smtClean="0"/>
              <a:t>Provide choices (build sense of control) and wait time</a:t>
            </a:r>
          </a:p>
          <a:p>
            <a:r>
              <a:rPr lang="en-US" sz="2800" dirty="0" smtClean="0"/>
              <a:t>Provide warnings before changes</a:t>
            </a:r>
          </a:p>
          <a:p>
            <a:r>
              <a:rPr lang="en-US" sz="2800" dirty="0" smtClean="0"/>
              <a:t>Intensive social skills instruction (relaxation techniques, coping, anger management, etc.)</a:t>
            </a:r>
          </a:p>
          <a:p>
            <a:endParaRPr lang="en-US" sz="2800" dirty="0" smtClean="0"/>
          </a:p>
        </p:txBody>
      </p:sp>
      <p:sp>
        <p:nvSpPr>
          <p:cNvPr id="4" name="Content Placeholder 3"/>
          <p:cNvSpPr>
            <a:spLocks noGrp="1"/>
          </p:cNvSpPr>
          <p:nvPr>
            <p:ph sz="half" idx="2"/>
          </p:nvPr>
        </p:nvSpPr>
        <p:spPr>
          <a:xfrm>
            <a:off x="4648200" y="1676400"/>
            <a:ext cx="4038600" cy="4302125"/>
          </a:xfrm>
        </p:spPr>
        <p:txBody>
          <a:bodyPr>
            <a:normAutofit lnSpcReduction="10000"/>
          </a:bodyPr>
          <a:lstStyle/>
          <a:p>
            <a:r>
              <a:rPr lang="en-US" dirty="0" smtClean="0"/>
              <a:t>Mentorship program</a:t>
            </a:r>
          </a:p>
          <a:p>
            <a:r>
              <a:rPr lang="en-US" dirty="0" smtClean="0"/>
              <a:t>Behavior Support Team</a:t>
            </a:r>
          </a:p>
          <a:p>
            <a:r>
              <a:rPr lang="en-US" dirty="0" smtClean="0"/>
              <a:t>CBITS</a:t>
            </a:r>
          </a:p>
          <a:p>
            <a:r>
              <a:rPr lang="en-US" dirty="0" smtClean="0"/>
              <a:t>Check-in/Check-Out program</a:t>
            </a:r>
          </a:p>
          <a:p>
            <a:r>
              <a:rPr lang="en-US" dirty="0" smtClean="0"/>
              <a:t>Think about the </a:t>
            </a:r>
            <a:r>
              <a:rPr lang="en-US" u="sng" dirty="0" smtClean="0"/>
              <a:t>function</a:t>
            </a:r>
            <a:r>
              <a:rPr lang="en-US" dirty="0" smtClean="0"/>
              <a:t> of the behavior  - why are they doing this?</a:t>
            </a:r>
          </a:p>
          <a:p>
            <a:pPr>
              <a:buNone/>
            </a:pPr>
            <a:endParaRPr lang="en-US" dirty="0" smtClean="0"/>
          </a:p>
          <a:p>
            <a:pPr>
              <a:buNone/>
            </a:pPr>
            <a:endParaRPr lang="en-US" dirty="0" smtClean="0"/>
          </a:p>
          <a:p>
            <a:endParaRPr lang="en-US" dirty="0"/>
          </a:p>
        </p:txBody>
      </p:sp>
    </p:spTree>
    <p:extLst>
      <p:ext uri="{BB962C8B-B14F-4D97-AF65-F5344CB8AC3E}">
        <p14:creationId xmlns:p14="http://schemas.microsoft.com/office/powerpoint/2010/main" xmlns="" val="149929444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Outcomes</a:t>
            </a:r>
            <a:endParaRPr lang="en-US" dirty="0"/>
          </a:p>
        </p:txBody>
      </p:sp>
      <p:sp>
        <p:nvSpPr>
          <p:cNvPr id="3" name="Content Placeholder 2"/>
          <p:cNvSpPr>
            <a:spLocks noGrp="1"/>
          </p:cNvSpPr>
          <p:nvPr>
            <p:ph sz="quarter" idx="1"/>
          </p:nvPr>
        </p:nvSpPr>
        <p:spPr/>
        <p:txBody>
          <a:bodyPr>
            <a:normAutofit/>
          </a:bodyPr>
          <a:lstStyle/>
          <a:p>
            <a:r>
              <a:rPr lang="en-US" dirty="0" smtClean="0"/>
              <a:t>Be able to articulate the “Why” of MBI</a:t>
            </a:r>
          </a:p>
          <a:p>
            <a:r>
              <a:rPr lang="en-US" dirty="0" smtClean="0"/>
              <a:t>Develop understanding of how trauma affects student learning</a:t>
            </a:r>
          </a:p>
          <a:p>
            <a:r>
              <a:rPr lang="en-US" dirty="0" smtClean="0"/>
              <a:t>Critically review MBI classroom activities to date</a:t>
            </a:r>
          </a:p>
          <a:p>
            <a:r>
              <a:rPr lang="en-US" dirty="0" smtClean="0"/>
              <a:t>Develop strategies to improve classroom teaching of procedures and routines</a:t>
            </a:r>
          </a:p>
          <a:p>
            <a:pPr>
              <a:buNone/>
            </a:pPr>
            <a:endParaRPr lang="en-US" dirty="0"/>
          </a:p>
        </p:txBody>
      </p:sp>
      <p:pic>
        <p:nvPicPr>
          <p:cNvPr id="31747" name="Picture 3" descr="C:\Documents and Settings\cewen\Local Settings\Temporary Internet Files\Content.IE5\BBWLRIZH\MC900312654[1].wmf"/>
          <p:cNvPicPr>
            <a:picLocks noChangeAspect="1" noChangeArrowheads="1"/>
          </p:cNvPicPr>
          <p:nvPr/>
        </p:nvPicPr>
        <p:blipFill>
          <a:blip r:embed="rId2" cstate="print"/>
          <a:srcRect/>
          <a:stretch>
            <a:fillRect/>
          </a:stretch>
        </p:blipFill>
        <p:spPr bwMode="auto">
          <a:xfrm>
            <a:off x="6934200" y="228600"/>
            <a:ext cx="1792224" cy="1705356"/>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4"/>
          <p:cNvSpPr>
            <a:spLocks noGrp="1"/>
          </p:cNvSpPr>
          <p:nvPr>
            <p:ph type="title"/>
          </p:nvPr>
        </p:nvSpPr>
        <p:spPr>
          <a:xfrm>
            <a:off x="457200" y="457200"/>
            <a:ext cx="8382000" cy="838200"/>
          </a:xfrm>
          <a:solidFill>
            <a:srgbClr val="FF0000"/>
          </a:solidFill>
        </p:spPr>
        <p:txBody>
          <a:bodyPr>
            <a:normAutofit fontScale="90000"/>
          </a:bodyPr>
          <a:lstStyle/>
          <a:p>
            <a:pPr algn="ctr"/>
            <a:r>
              <a:rPr lang="en-US" sz="3700" dirty="0" smtClean="0">
                <a:solidFill>
                  <a:schemeClr val="bg1"/>
                </a:solidFill>
              </a:rPr>
              <a:t>Individualized Interventions: for a </a:t>
            </a:r>
            <a:r>
              <a:rPr lang="en-US" sz="3700" u="sng" dirty="0" smtClean="0">
                <a:solidFill>
                  <a:schemeClr val="bg1"/>
                </a:solidFill>
              </a:rPr>
              <a:t>FEW</a:t>
            </a:r>
            <a:r>
              <a:rPr lang="en-US" sz="3700" dirty="0" smtClean="0">
                <a:solidFill>
                  <a:schemeClr val="bg1"/>
                </a:solidFill>
              </a:rPr>
              <a:t> </a:t>
            </a:r>
          </a:p>
        </p:txBody>
      </p:sp>
      <p:sp>
        <p:nvSpPr>
          <p:cNvPr id="96257" name="Content Placeholder 5"/>
          <p:cNvSpPr>
            <a:spLocks noGrp="1"/>
          </p:cNvSpPr>
          <p:nvPr>
            <p:ph idx="1"/>
          </p:nvPr>
        </p:nvSpPr>
        <p:spPr>
          <a:xfrm>
            <a:off x="381000" y="1828800"/>
            <a:ext cx="8382000" cy="3733800"/>
          </a:xfrm>
        </p:spPr>
        <p:txBody>
          <a:bodyPr>
            <a:normAutofit fontScale="92500"/>
          </a:bodyPr>
          <a:lstStyle/>
          <a:p>
            <a:r>
              <a:rPr lang="en-US" sz="2800" dirty="0" smtClean="0"/>
              <a:t>Individualized strategies to address individual symptoms (aggression, impulsivity, short attention span, social isolation, etc.)</a:t>
            </a:r>
          </a:p>
          <a:p>
            <a:r>
              <a:rPr lang="en-US" sz="2800" dirty="0" smtClean="0"/>
              <a:t>Trauma focused individualized counseling or therapy</a:t>
            </a:r>
          </a:p>
          <a:p>
            <a:r>
              <a:rPr lang="en-US" sz="2800" dirty="0" smtClean="0"/>
              <a:t>Behavior support team connects student to counselor or therapist, works with family</a:t>
            </a:r>
          </a:p>
          <a:p>
            <a:r>
              <a:rPr lang="en-US" sz="2800" dirty="0" smtClean="0"/>
              <a:t>Think about the </a:t>
            </a:r>
            <a:r>
              <a:rPr lang="en-US" sz="2800" u="sng" dirty="0" smtClean="0"/>
              <a:t>function</a:t>
            </a:r>
            <a:r>
              <a:rPr lang="en-US" sz="2800" dirty="0" smtClean="0"/>
              <a:t> (why are they doing this?) – Functional Behavioral Assessment</a:t>
            </a:r>
          </a:p>
          <a:p>
            <a:endParaRPr lang="en-US" sz="2800" dirty="0" smtClean="0"/>
          </a:p>
        </p:txBody>
      </p:sp>
    </p:spTree>
    <p:extLst>
      <p:ext uri="{BB962C8B-B14F-4D97-AF65-F5344CB8AC3E}">
        <p14:creationId xmlns:p14="http://schemas.microsoft.com/office/powerpoint/2010/main" xmlns="" val="1588577795"/>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ooter Placeholder 2"/>
          <p:cNvSpPr>
            <a:spLocks noGrp="1"/>
          </p:cNvSpPr>
          <p:nvPr>
            <p:ph type="ftr" sz="quarter" idx="11"/>
          </p:nvPr>
        </p:nvSpPr>
        <p:spPr>
          <a:xfrm>
            <a:off x="304800" y="6410848"/>
            <a:ext cx="5257800" cy="365760"/>
          </a:xfrm>
        </p:spPr>
        <p:txBody>
          <a:bodyPr/>
          <a:lstStyle/>
          <a:p>
            <a:pPr>
              <a:defRPr/>
            </a:pPr>
            <a:r>
              <a:rPr lang="en-US" dirty="0" err="1"/>
              <a:t>Blaustein</a:t>
            </a:r>
            <a:r>
              <a:rPr lang="en-US" dirty="0"/>
              <a:t> &amp; </a:t>
            </a:r>
            <a:r>
              <a:rPr lang="en-US" dirty="0" err="1"/>
              <a:t>Kinniburgh</a:t>
            </a:r>
            <a:r>
              <a:rPr lang="en-US" dirty="0"/>
              <a:t>, 2010; </a:t>
            </a:r>
            <a:r>
              <a:rPr lang="en-US" dirty="0" err="1"/>
              <a:t>Kinniburgh</a:t>
            </a:r>
            <a:r>
              <a:rPr lang="en-US" dirty="0"/>
              <a:t> &amp; </a:t>
            </a:r>
            <a:r>
              <a:rPr lang="en-US" dirty="0" err="1"/>
              <a:t>Blaustein</a:t>
            </a:r>
            <a:r>
              <a:rPr lang="en-US" dirty="0"/>
              <a:t>, 2005</a:t>
            </a:r>
          </a:p>
        </p:txBody>
      </p:sp>
      <p:sp>
        <p:nvSpPr>
          <p:cNvPr id="1180674" name="Rectangle 2"/>
          <p:cNvSpPr>
            <a:spLocks noGrp="1" noChangeArrowheads="1"/>
          </p:cNvSpPr>
          <p:nvPr>
            <p:ph type="title" idx="4294967295"/>
          </p:nvPr>
        </p:nvSpPr>
        <p:spPr/>
        <p:txBody>
          <a:bodyPr anchorCtr="0"/>
          <a:lstStyle/>
          <a:p>
            <a:pPr eaLnBrk="1" hangingPunct="1">
              <a:defRPr/>
            </a:pPr>
            <a:r>
              <a:rPr lang="en-US" smtClean="0"/>
              <a:t>ARC - 10 Building Blocks</a:t>
            </a:r>
          </a:p>
        </p:txBody>
      </p:sp>
      <p:grpSp>
        <p:nvGrpSpPr>
          <p:cNvPr id="2" name="Group 3"/>
          <p:cNvGrpSpPr>
            <a:grpSpLocks/>
          </p:cNvGrpSpPr>
          <p:nvPr/>
        </p:nvGrpSpPr>
        <p:grpSpPr bwMode="auto">
          <a:xfrm>
            <a:off x="685800" y="5029200"/>
            <a:ext cx="1524000" cy="1447800"/>
            <a:chOff x="528" y="3072"/>
            <a:chExt cx="960" cy="912"/>
          </a:xfrm>
        </p:grpSpPr>
        <p:sp>
          <p:nvSpPr>
            <p:cNvPr id="37926" name="AutoShape 4"/>
            <p:cNvSpPr>
              <a:spLocks noChangeArrowheads="1"/>
            </p:cNvSpPr>
            <p:nvPr/>
          </p:nvSpPr>
          <p:spPr bwMode="auto">
            <a:xfrm>
              <a:off x="576" y="3072"/>
              <a:ext cx="912" cy="912"/>
            </a:xfrm>
            <a:prstGeom prst="cube">
              <a:avLst>
                <a:gd name="adj" fmla="val 25000"/>
              </a:avLst>
            </a:prstGeom>
            <a:solidFill>
              <a:schemeClr val="accent1"/>
            </a:solidFill>
            <a:ln w="9525">
              <a:solidFill>
                <a:schemeClr val="tx1"/>
              </a:solidFill>
              <a:miter lim="800000"/>
              <a:headEnd/>
              <a:tailEnd/>
            </a:ln>
          </p:spPr>
          <p:txBody>
            <a:bodyPr wrap="none" anchor="ctr"/>
            <a:lstStyle/>
            <a:p>
              <a:pPr eaLnBrk="1" hangingPunct="1"/>
              <a:endParaRPr lang="en-US"/>
            </a:p>
          </p:txBody>
        </p:sp>
        <p:sp>
          <p:nvSpPr>
            <p:cNvPr id="37927" name="Text Box 5"/>
            <p:cNvSpPr txBox="1">
              <a:spLocks noChangeArrowheads="1"/>
            </p:cNvSpPr>
            <p:nvPr/>
          </p:nvSpPr>
          <p:spPr bwMode="auto">
            <a:xfrm>
              <a:off x="528" y="3360"/>
              <a:ext cx="768" cy="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US" sz="1600" b="1"/>
                <a:t>Caregiver Affect Mgmt.</a:t>
              </a:r>
            </a:p>
          </p:txBody>
        </p:sp>
      </p:grpSp>
      <p:grpSp>
        <p:nvGrpSpPr>
          <p:cNvPr id="3" name="Group 6"/>
          <p:cNvGrpSpPr>
            <a:grpSpLocks/>
          </p:cNvGrpSpPr>
          <p:nvPr/>
        </p:nvGrpSpPr>
        <p:grpSpPr bwMode="auto">
          <a:xfrm>
            <a:off x="2438400" y="4953000"/>
            <a:ext cx="1600200" cy="1447800"/>
            <a:chOff x="1584" y="2976"/>
            <a:chExt cx="1008" cy="912"/>
          </a:xfrm>
        </p:grpSpPr>
        <p:sp>
          <p:nvSpPr>
            <p:cNvPr id="37924" name="AutoShape 7"/>
            <p:cNvSpPr>
              <a:spLocks noChangeArrowheads="1"/>
            </p:cNvSpPr>
            <p:nvPr/>
          </p:nvSpPr>
          <p:spPr bwMode="auto">
            <a:xfrm>
              <a:off x="1680" y="2976"/>
              <a:ext cx="912" cy="912"/>
            </a:xfrm>
            <a:prstGeom prst="cube">
              <a:avLst>
                <a:gd name="adj" fmla="val 25000"/>
              </a:avLst>
            </a:prstGeom>
            <a:solidFill>
              <a:schemeClr val="accent1"/>
            </a:solidFill>
            <a:ln w="9525">
              <a:solidFill>
                <a:schemeClr val="tx1"/>
              </a:solidFill>
              <a:miter lim="800000"/>
              <a:headEnd/>
              <a:tailEnd/>
            </a:ln>
          </p:spPr>
          <p:txBody>
            <a:bodyPr wrap="none" anchor="ctr"/>
            <a:lstStyle/>
            <a:p>
              <a:pPr eaLnBrk="1" hangingPunct="1"/>
              <a:endParaRPr lang="en-US"/>
            </a:p>
          </p:txBody>
        </p:sp>
        <p:sp>
          <p:nvSpPr>
            <p:cNvPr id="37925" name="Text Box 8"/>
            <p:cNvSpPr txBox="1">
              <a:spLocks noChangeArrowheads="1"/>
            </p:cNvSpPr>
            <p:nvPr/>
          </p:nvSpPr>
          <p:spPr bwMode="auto">
            <a:xfrm>
              <a:off x="1584" y="3408"/>
              <a:ext cx="912" cy="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US" sz="1600" b="1"/>
                <a:t>Attunement</a:t>
              </a:r>
            </a:p>
          </p:txBody>
        </p:sp>
      </p:grpSp>
      <p:grpSp>
        <p:nvGrpSpPr>
          <p:cNvPr id="4" name="Group 9"/>
          <p:cNvGrpSpPr>
            <a:grpSpLocks/>
          </p:cNvGrpSpPr>
          <p:nvPr/>
        </p:nvGrpSpPr>
        <p:grpSpPr bwMode="auto">
          <a:xfrm>
            <a:off x="4267200" y="4953000"/>
            <a:ext cx="1600200" cy="1447800"/>
            <a:chOff x="2832" y="2976"/>
            <a:chExt cx="1008" cy="912"/>
          </a:xfrm>
        </p:grpSpPr>
        <p:sp>
          <p:nvSpPr>
            <p:cNvPr id="37922" name="AutoShape 10"/>
            <p:cNvSpPr>
              <a:spLocks noChangeArrowheads="1"/>
            </p:cNvSpPr>
            <p:nvPr/>
          </p:nvSpPr>
          <p:spPr bwMode="auto">
            <a:xfrm>
              <a:off x="2928" y="2976"/>
              <a:ext cx="912" cy="912"/>
            </a:xfrm>
            <a:prstGeom prst="cube">
              <a:avLst>
                <a:gd name="adj" fmla="val 25000"/>
              </a:avLst>
            </a:prstGeom>
            <a:solidFill>
              <a:schemeClr val="accent1"/>
            </a:solidFill>
            <a:ln w="9525">
              <a:solidFill>
                <a:schemeClr val="tx1"/>
              </a:solidFill>
              <a:miter lim="800000"/>
              <a:headEnd/>
              <a:tailEnd/>
            </a:ln>
          </p:spPr>
          <p:txBody>
            <a:bodyPr wrap="none" anchor="ctr"/>
            <a:lstStyle/>
            <a:p>
              <a:pPr eaLnBrk="1" hangingPunct="1"/>
              <a:endParaRPr lang="en-US"/>
            </a:p>
          </p:txBody>
        </p:sp>
        <p:sp>
          <p:nvSpPr>
            <p:cNvPr id="37923" name="Text Box 11"/>
            <p:cNvSpPr txBox="1">
              <a:spLocks noChangeArrowheads="1"/>
            </p:cNvSpPr>
            <p:nvPr/>
          </p:nvSpPr>
          <p:spPr bwMode="auto">
            <a:xfrm>
              <a:off x="2832" y="3408"/>
              <a:ext cx="864" cy="3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US" sz="1600" b="1"/>
                <a:t>Consistent Response</a:t>
              </a:r>
            </a:p>
          </p:txBody>
        </p:sp>
      </p:grpSp>
      <p:grpSp>
        <p:nvGrpSpPr>
          <p:cNvPr id="5" name="Group 12"/>
          <p:cNvGrpSpPr>
            <a:grpSpLocks/>
          </p:cNvGrpSpPr>
          <p:nvPr/>
        </p:nvGrpSpPr>
        <p:grpSpPr bwMode="auto">
          <a:xfrm>
            <a:off x="6096000" y="4953000"/>
            <a:ext cx="1524000" cy="1447800"/>
            <a:chOff x="4128" y="2928"/>
            <a:chExt cx="960" cy="912"/>
          </a:xfrm>
        </p:grpSpPr>
        <p:sp>
          <p:nvSpPr>
            <p:cNvPr id="37920" name="AutoShape 13"/>
            <p:cNvSpPr>
              <a:spLocks noChangeArrowheads="1"/>
            </p:cNvSpPr>
            <p:nvPr/>
          </p:nvSpPr>
          <p:spPr bwMode="auto">
            <a:xfrm>
              <a:off x="4176" y="2928"/>
              <a:ext cx="912" cy="912"/>
            </a:xfrm>
            <a:prstGeom prst="cube">
              <a:avLst>
                <a:gd name="adj" fmla="val 25000"/>
              </a:avLst>
            </a:prstGeom>
            <a:solidFill>
              <a:schemeClr val="accent1"/>
            </a:solidFill>
            <a:ln w="9525">
              <a:solidFill>
                <a:schemeClr val="tx1"/>
              </a:solidFill>
              <a:miter lim="800000"/>
              <a:headEnd/>
              <a:tailEnd/>
            </a:ln>
          </p:spPr>
          <p:txBody>
            <a:bodyPr wrap="none" anchor="ctr"/>
            <a:lstStyle/>
            <a:p>
              <a:pPr eaLnBrk="1" hangingPunct="1"/>
              <a:endParaRPr lang="en-US"/>
            </a:p>
          </p:txBody>
        </p:sp>
        <p:sp>
          <p:nvSpPr>
            <p:cNvPr id="37921" name="Text Box 14"/>
            <p:cNvSpPr txBox="1">
              <a:spLocks noChangeArrowheads="1"/>
            </p:cNvSpPr>
            <p:nvPr/>
          </p:nvSpPr>
          <p:spPr bwMode="auto">
            <a:xfrm>
              <a:off x="4128" y="3264"/>
              <a:ext cx="768" cy="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US" sz="1600" b="1"/>
                <a:t>Routines and Rituals</a:t>
              </a:r>
            </a:p>
          </p:txBody>
        </p:sp>
      </p:grpSp>
      <p:grpSp>
        <p:nvGrpSpPr>
          <p:cNvPr id="6" name="Group 15"/>
          <p:cNvGrpSpPr>
            <a:grpSpLocks/>
          </p:cNvGrpSpPr>
          <p:nvPr/>
        </p:nvGrpSpPr>
        <p:grpSpPr bwMode="auto">
          <a:xfrm>
            <a:off x="1600200" y="3886200"/>
            <a:ext cx="1676400" cy="1447800"/>
            <a:chOff x="1056" y="2304"/>
            <a:chExt cx="1056" cy="912"/>
          </a:xfrm>
        </p:grpSpPr>
        <p:sp>
          <p:nvSpPr>
            <p:cNvPr id="37918" name="AutoShape 16"/>
            <p:cNvSpPr>
              <a:spLocks noChangeArrowheads="1"/>
            </p:cNvSpPr>
            <p:nvPr/>
          </p:nvSpPr>
          <p:spPr bwMode="auto">
            <a:xfrm>
              <a:off x="1200" y="2304"/>
              <a:ext cx="912" cy="912"/>
            </a:xfrm>
            <a:prstGeom prst="cube">
              <a:avLst>
                <a:gd name="adj" fmla="val 25000"/>
              </a:avLst>
            </a:prstGeom>
            <a:solidFill>
              <a:srgbClr val="993366"/>
            </a:solidFill>
            <a:ln w="9525">
              <a:solidFill>
                <a:schemeClr val="tx1"/>
              </a:solidFill>
              <a:miter lim="800000"/>
              <a:headEnd/>
              <a:tailEnd/>
            </a:ln>
          </p:spPr>
          <p:txBody>
            <a:bodyPr wrap="none" anchor="ctr"/>
            <a:lstStyle/>
            <a:p>
              <a:pPr eaLnBrk="1" hangingPunct="1"/>
              <a:endParaRPr lang="en-US"/>
            </a:p>
          </p:txBody>
        </p:sp>
        <p:sp>
          <p:nvSpPr>
            <p:cNvPr id="37919" name="Text Box 17"/>
            <p:cNvSpPr txBox="1">
              <a:spLocks noChangeArrowheads="1"/>
            </p:cNvSpPr>
            <p:nvPr/>
          </p:nvSpPr>
          <p:spPr bwMode="auto">
            <a:xfrm>
              <a:off x="1056" y="2640"/>
              <a:ext cx="960" cy="3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US" sz="1600" b="1"/>
                <a:t>Affect Identification</a:t>
              </a:r>
            </a:p>
          </p:txBody>
        </p:sp>
      </p:grpSp>
      <p:grpSp>
        <p:nvGrpSpPr>
          <p:cNvPr id="7" name="Group 18"/>
          <p:cNvGrpSpPr>
            <a:grpSpLocks/>
          </p:cNvGrpSpPr>
          <p:nvPr/>
        </p:nvGrpSpPr>
        <p:grpSpPr bwMode="auto">
          <a:xfrm>
            <a:off x="3581400" y="3886200"/>
            <a:ext cx="1524000" cy="1447800"/>
            <a:chOff x="2352" y="2256"/>
            <a:chExt cx="960" cy="912"/>
          </a:xfrm>
        </p:grpSpPr>
        <p:sp>
          <p:nvSpPr>
            <p:cNvPr id="37916" name="AutoShape 19"/>
            <p:cNvSpPr>
              <a:spLocks noChangeArrowheads="1"/>
            </p:cNvSpPr>
            <p:nvPr/>
          </p:nvSpPr>
          <p:spPr bwMode="auto">
            <a:xfrm>
              <a:off x="2400" y="2256"/>
              <a:ext cx="912" cy="912"/>
            </a:xfrm>
            <a:prstGeom prst="cube">
              <a:avLst>
                <a:gd name="adj" fmla="val 25000"/>
              </a:avLst>
            </a:prstGeom>
            <a:solidFill>
              <a:srgbClr val="993366"/>
            </a:solidFill>
            <a:ln w="9525">
              <a:solidFill>
                <a:schemeClr val="tx1"/>
              </a:solidFill>
              <a:miter lim="800000"/>
              <a:headEnd/>
              <a:tailEnd/>
            </a:ln>
          </p:spPr>
          <p:txBody>
            <a:bodyPr wrap="none" anchor="ctr"/>
            <a:lstStyle/>
            <a:p>
              <a:pPr eaLnBrk="1" hangingPunct="1"/>
              <a:endParaRPr lang="en-US"/>
            </a:p>
          </p:txBody>
        </p:sp>
        <p:sp>
          <p:nvSpPr>
            <p:cNvPr id="37917" name="Text Box 20"/>
            <p:cNvSpPr txBox="1">
              <a:spLocks noChangeArrowheads="1"/>
            </p:cNvSpPr>
            <p:nvPr/>
          </p:nvSpPr>
          <p:spPr bwMode="auto">
            <a:xfrm>
              <a:off x="2352" y="2640"/>
              <a:ext cx="816" cy="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US" sz="1600" b="1"/>
                <a:t>Modulation</a:t>
              </a:r>
            </a:p>
          </p:txBody>
        </p:sp>
      </p:grpSp>
      <p:grpSp>
        <p:nvGrpSpPr>
          <p:cNvPr id="8" name="Group 21"/>
          <p:cNvGrpSpPr>
            <a:grpSpLocks/>
          </p:cNvGrpSpPr>
          <p:nvPr/>
        </p:nvGrpSpPr>
        <p:grpSpPr bwMode="auto">
          <a:xfrm>
            <a:off x="5334000" y="3886200"/>
            <a:ext cx="1524000" cy="1447800"/>
            <a:chOff x="3648" y="2208"/>
            <a:chExt cx="960" cy="912"/>
          </a:xfrm>
        </p:grpSpPr>
        <p:sp>
          <p:nvSpPr>
            <p:cNvPr id="37914" name="AutoShape 22"/>
            <p:cNvSpPr>
              <a:spLocks noChangeArrowheads="1"/>
            </p:cNvSpPr>
            <p:nvPr/>
          </p:nvSpPr>
          <p:spPr bwMode="auto">
            <a:xfrm>
              <a:off x="3696" y="2208"/>
              <a:ext cx="912" cy="912"/>
            </a:xfrm>
            <a:prstGeom prst="cube">
              <a:avLst>
                <a:gd name="adj" fmla="val 25000"/>
              </a:avLst>
            </a:prstGeom>
            <a:solidFill>
              <a:srgbClr val="993366"/>
            </a:solidFill>
            <a:ln w="9525">
              <a:solidFill>
                <a:schemeClr val="tx1"/>
              </a:solidFill>
              <a:miter lim="800000"/>
              <a:headEnd/>
              <a:tailEnd/>
            </a:ln>
          </p:spPr>
          <p:txBody>
            <a:bodyPr wrap="none" anchor="ctr"/>
            <a:lstStyle/>
            <a:p>
              <a:pPr eaLnBrk="1" hangingPunct="1"/>
              <a:endParaRPr lang="en-US"/>
            </a:p>
          </p:txBody>
        </p:sp>
        <p:sp>
          <p:nvSpPr>
            <p:cNvPr id="37915" name="Text Box 23"/>
            <p:cNvSpPr txBox="1">
              <a:spLocks noChangeArrowheads="1"/>
            </p:cNvSpPr>
            <p:nvPr/>
          </p:nvSpPr>
          <p:spPr bwMode="auto">
            <a:xfrm>
              <a:off x="3648" y="2544"/>
              <a:ext cx="816" cy="3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US" sz="1600" b="1"/>
                <a:t>Affect Expression</a:t>
              </a:r>
            </a:p>
          </p:txBody>
        </p:sp>
      </p:grpSp>
      <p:sp>
        <p:nvSpPr>
          <p:cNvPr id="1180705" name="Text Box 33"/>
          <p:cNvSpPr txBox="1">
            <a:spLocks noChangeArrowheads="1"/>
          </p:cNvSpPr>
          <p:nvPr/>
        </p:nvSpPr>
        <p:spPr bwMode="auto">
          <a:xfrm>
            <a:off x="7772400" y="5334000"/>
            <a:ext cx="1371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2400" b="1">
                <a:latin typeface="Garamond" pitchFamily="18" charset="0"/>
              </a:rPr>
              <a:t>A</a:t>
            </a:r>
            <a:r>
              <a:rPr lang="en-US">
                <a:latin typeface="Garamond" pitchFamily="18" charset="0"/>
              </a:rPr>
              <a:t>ttachment</a:t>
            </a:r>
          </a:p>
        </p:txBody>
      </p:sp>
      <p:sp>
        <p:nvSpPr>
          <p:cNvPr id="1180706" name="Text Box 34"/>
          <p:cNvSpPr txBox="1">
            <a:spLocks noChangeArrowheads="1"/>
          </p:cNvSpPr>
          <p:nvPr/>
        </p:nvSpPr>
        <p:spPr bwMode="auto">
          <a:xfrm>
            <a:off x="7315200" y="3810000"/>
            <a:ext cx="1295400" cy="7318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a:latin typeface="Garamond" pitchFamily="18" charset="0"/>
              </a:rPr>
              <a:t>Self-</a:t>
            </a:r>
            <a:r>
              <a:rPr lang="en-US" sz="2400" b="1">
                <a:latin typeface="Garamond" pitchFamily="18" charset="0"/>
              </a:rPr>
              <a:t>R</a:t>
            </a:r>
            <a:r>
              <a:rPr lang="en-US">
                <a:latin typeface="Garamond" pitchFamily="18" charset="0"/>
              </a:rPr>
              <a:t>egulation</a:t>
            </a:r>
          </a:p>
        </p:txBody>
      </p:sp>
      <p:sp>
        <p:nvSpPr>
          <p:cNvPr id="1180707" name="Text Box 35"/>
          <p:cNvSpPr txBox="1">
            <a:spLocks noChangeArrowheads="1"/>
          </p:cNvSpPr>
          <p:nvPr/>
        </p:nvSpPr>
        <p:spPr bwMode="auto">
          <a:xfrm>
            <a:off x="6553200" y="2667000"/>
            <a:ext cx="13716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US" sz="2400" b="1">
                <a:latin typeface="Garamond" pitchFamily="18" charset="0"/>
              </a:rPr>
              <a:t>C</a:t>
            </a:r>
            <a:r>
              <a:rPr lang="en-US">
                <a:latin typeface="Garamond" pitchFamily="18" charset="0"/>
              </a:rPr>
              <a:t>ompetency</a:t>
            </a:r>
          </a:p>
        </p:txBody>
      </p:sp>
      <p:grpSp>
        <p:nvGrpSpPr>
          <p:cNvPr id="9" name="Group 36"/>
          <p:cNvGrpSpPr>
            <a:grpSpLocks/>
          </p:cNvGrpSpPr>
          <p:nvPr/>
        </p:nvGrpSpPr>
        <p:grpSpPr bwMode="auto">
          <a:xfrm>
            <a:off x="2362200" y="3581400"/>
            <a:ext cx="3962400" cy="609600"/>
            <a:chOff x="2400" y="960"/>
            <a:chExt cx="960" cy="912"/>
          </a:xfrm>
        </p:grpSpPr>
        <p:sp>
          <p:nvSpPr>
            <p:cNvPr id="37912" name="AutoShape 37"/>
            <p:cNvSpPr>
              <a:spLocks noChangeArrowheads="1"/>
            </p:cNvSpPr>
            <p:nvPr/>
          </p:nvSpPr>
          <p:spPr bwMode="auto">
            <a:xfrm>
              <a:off x="2448" y="960"/>
              <a:ext cx="912" cy="912"/>
            </a:xfrm>
            <a:prstGeom prst="cube">
              <a:avLst>
                <a:gd name="adj" fmla="val 25000"/>
              </a:avLst>
            </a:prstGeom>
            <a:solidFill>
              <a:srgbClr val="3366FF"/>
            </a:solidFill>
            <a:ln w="9525">
              <a:solidFill>
                <a:schemeClr val="tx1"/>
              </a:solidFill>
              <a:miter lim="800000"/>
              <a:headEnd/>
              <a:tailEnd/>
            </a:ln>
          </p:spPr>
          <p:txBody>
            <a:bodyPr wrap="none" anchor="ctr"/>
            <a:lstStyle/>
            <a:p>
              <a:endParaRPr lang="en-US"/>
            </a:p>
          </p:txBody>
        </p:sp>
        <p:sp>
          <p:nvSpPr>
            <p:cNvPr id="37913" name="Text Box 38"/>
            <p:cNvSpPr txBox="1">
              <a:spLocks noChangeArrowheads="1"/>
            </p:cNvSpPr>
            <p:nvPr/>
          </p:nvSpPr>
          <p:spPr bwMode="auto">
            <a:xfrm>
              <a:off x="2400" y="1345"/>
              <a:ext cx="816" cy="5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US" sz="1600" b="1">
                  <a:latin typeface="Comic Sans MS" pitchFamily="66" charset="0"/>
                </a:rPr>
                <a:t>Dev’tal Tasks</a:t>
              </a:r>
            </a:p>
          </p:txBody>
        </p:sp>
      </p:grpSp>
      <p:grpSp>
        <p:nvGrpSpPr>
          <p:cNvPr id="10" name="Group 24"/>
          <p:cNvGrpSpPr>
            <a:grpSpLocks/>
          </p:cNvGrpSpPr>
          <p:nvPr/>
        </p:nvGrpSpPr>
        <p:grpSpPr bwMode="auto">
          <a:xfrm>
            <a:off x="3124200" y="2286000"/>
            <a:ext cx="1524000" cy="1447800"/>
            <a:chOff x="1776" y="1488"/>
            <a:chExt cx="960" cy="912"/>
          </a:xfrm>
        </p:grpSpPr>
        <p:sp>
          <p:nvSpPr>
            <p:cNvPr id="37910" name="AutoShape 25"/>
            <p:cNvSpPr>
              <a:spLocks noChangeArrowheads="1"/>
            </p:cNvSpPr>
            <p:nvPr/>
          </p:nvSpPr>
          <p:spPr bwMode="auto">
            <a:xfrm>
              <a:off x="1824" y="1488"/>
              <a:ext cx="912" cy="912"/>
            </a:xfrm>
            <a:prstGeom prst="cube">
              <a:avLst>
                <a:gd name="adj" fmla="val 25000"/>
              </a:avLst>
            </a:prstGeom>
            <a:solidFill>
              <a:srgbClr val="3366FF"/>
            </a:solidFill>
            <a:ln w="9525">
              <a:solidFill>
                <a:schemeClr val="tx1"/>
              </a:solidFill>
              <a:miter lim="800000"/>
              <a:headEnd/>
              <a:tailEnd/>
            </a:ln>
          </p:spPr>
          <p:txBody>
            <a:bodyPr wrap="none" anchor="ctr"/>
            <a:lstStyle/>
            <a:p>
              <a:pPr eaLnBrk="1" hangingPunct="1"/>
              <a:endParaRPr lang="en-US"/>
            </a:p>
          </p:txBody>
        </p:sp>
        <p:sp>
          <p:nvSpPr>
            <p:cNvPr id="37911" name="Text Box 26"/>
            <p:cNvSpPr txBox="1">
              <a:spLocks noChangeArrowheads="1"/>
            </p:cNvSpPr>
            <p:nvPr/>
          </p:nvSpPr>
          <p:spPr bwMode="auto">
            <a:xfrm>
              <a:off x="1776" y="1872"/>
              <a:ext cx="816" cy="3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US" sz="1600" b="1"/>
                <a:t>Executive Functions</a:t>
              </a:r>
            </a:p>
          </p:txBody>
        </p:sp>
      </p:grpSp>
      <p:grpSp>
        <p:nvGrpSpPr>
          <p:cNvPr id="11" name="Group 27"/>
          <p:cNvGrpSpPr>
            <a:grpSpLocks/>
          </p:cNvGrpSpPr>
          <p:nvPr/>
        </p:nvGrpSpPr>
        <p:grpSpPr bwMode="auto">
          <a:xfrm>
            <a:off x="4419600" y="2286000"/>
            <a:ext cx="1524000" cy="1447800"/>
            <a:chOff x="3072" y="1440"/>
            <a:chExt cx="960" cy="912"/>
          </a:xfrm>
        </p:grpSpPr>
        <p:sp>
          <p:nvSpPr>
            <p:cNvPr id="37908" name="AutoShape 28"/>
            <p:cNvSpPr>
              <a:spLocks noChangeArrowheads="1"/>
            </p:cNvSpPr>
            <p:nvPr/>
          </p:nvSpPr>
          <p:spPr bwMode="auto">
            <a:xfrm>
              <a:off x="3120" y="1440"/>
              <a:ext cx="912" cy="912"/>
            </a:xfrm>
            <a:prstGeom prst="cube">
              <a:avLst>
                <a:gd name="adj" fmla="val 25000"/>
              </a:avLst>
            </a:prstGeom>
            <a:solidFill>
              <a:srgbClr val="3366FF"/>
            </a:solidFill>
            <a:ln w="9525">
              <a:solidFill>
                <a:schemeClr val="tx1"/>
              </a:solidFill>
              <a:miter lim="800000"/>
              <a:headEnd/>
              <a:tailEnd/>
            </a:ln>
          </p:spPr>
          <p:txBody>
            <a:bodyPr wrap="none" anchor="ctr"/>
            <a:lstStyle/>
            <a:p>
              <a:pPr eaLnBrk="1" hangingPunct="1"/>
              <a:endParaRPr lang="en-US"/>
            </a:p>
          </p:txBody>
        </p:sp>
        <p:sp>
          <p:nvSpPr>
            <p:cNvPr id="37909" name="Text Box 29"/>
            <p:cNvSpPr txBox="1">
              <a:spLocks noChangeArrowheads="1"/>
            </p:cNvSpPr>
            <p:nvPr/>
          </p:nvSpPr>
          <p:spPr bwMode="auto">
            <a:xfrm>
              <a:off x="3072" y="1872"/>
              <a:ext cx="816" cy="3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US" sz="1600" b="1"/>
                <a:t>Self Dev’t &amp; Identity</a:t>
              </a:r>
            </a:p>
          </p:txBody>
        </p:sp>
      </p:grpSp>
      <p:grpSp>
        <p:nvGrpSpPr>
          <p:cNvPr id="12" name="Group 33"/>
          <p:cNvGrpSpPr>
            <a:grpSpLocks/>
          </p:cNvGrpSpPr>
          <p:nvPr/>
        </p:nvGrpSpPr>
        <p:grpSpPr bwMode="auto">
          <a:xfrm>
            <a:off x="3810000" y="1143000"/>
            <a:ext cx="1600200" cy="1447800"/>
            <a:chOff x="4128" y="816"/>
            <a:chExt cx="1008" cy="842"/>
          </a:xfrm>
        </p:grpSpPr>
        <p:sp>
          <p:nvSpPr>
            <p:cNvPr id="37906" name="AutoShape 34"/>
            <p:cNvSpPr>
              <a:spLocks noChangeArrowheads="1"/>
            </p:cNvSpPr>
            <p:nvPr/>
          </p:nvSpPr>
          <p:spPr bwMode="auto">
            <a:xfrm>
              <a:off x="4224" y="816"/>
              <a:ext cx="912" cy="842"/>
            </a:xfrm>
            <a:prstGeom prst="cube">
              <a:avLst>
                <a:gd name="adj" fmla="val 25000"/>
              </a:avLst>
            </a:prstGeom>
            <a:solidFill>
              <a:srgbClr val="CC99FF"/>
            </a:solidFill>
            <a:ln w="9525">
              <a:solidFill>
                <a:schemeClr val="tx1"/>
              </a:solidFill>
              <a:miter lim="800000"/>
              <a:headEnd/>
              <a:tailEnd/>
            </a:ln>
          </p:spPr>
          <p:txBody>
            <a:bodyPr wrap="none" anchor="ctr"/>
            <a:lstStyle/>
            <a:p>
              <a:pPr eaLnBrk="1" hangingPunct="1"/>
              <a:endParaRPr lang="en-US"/>
            </a:p>
          </p:txBody>
        </p:sp>
        <p:sp>
          <p:nvSpPr>
            <p:cNvPr id="37907" name="Text Box 35"/>
            <p:cNvSpPr txBox="1">
              <a:spLocks noChangeArrowheads="1"/>
            </p:cNvSpPr>
            <p:nvPr/>
          </p:nvSpPr>
          <p:spPr bwMode="auto">
            <a:xfrm>
              <a:off x="4128" y="1056"/>
              <a:ext cx="864" cy="4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US" sz="1600" b="1"/>
                <a:t>Trauma Experience Integration</a:t>
              </a:r>
            </a:p>
          </p:txBody>
        </p:sp>
      </p:grpSp>
    </p:spTree>
    <p:extLst>
      <p:ext uri="{BB962C8B-B14F-4D97-AF65-F5344CB8AC3E}">
        <p14:creationId xmlns:p14="http://schemas.microsoft.com/office/powerpoint/2010/main" xmlns="" val="17737145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8070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9"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ssolve">
                                      <p:cBhvr>
                                        <p:cTn id="11" dur="500"/>
                                        <p:tgtEl>
                                          <p:spTgt spid="2"/>
                                        </p:tgtEl>
                                      </p:cBhvr>
                                    </p:animEffect>
                                  </p:childTnLst>
                                </p:cTn>
                              </p:par>
                              <p:par>
                                <p:cTn id="12" presetID="9" presetClass="entr" presetSubtype="0"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dissolve">
                                      <p:cBhvr>
                                        <p:cTn id="14" dur="500"/>
                                        <p:tgtEl>
                                          <p:spTgt spid="3"/>
                                        </p:tgtEl>
                                      </p:cBhvr>
                                    </p:animEffect>
                                  </p:childTnLst>
                                </p:cTn>
                              </p:par>
                              <p:par>
                                <p:cTn id="15" presetID="9"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par>
                                <p:cTn id="18" presetID="9" presetClass="entr" presetSubtype="0"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dissolve">
                                      <p:cBhvr>
                                        <p:cTn id="20" dur="500"/>
                                        <p:tgtEl>
                                          <p:spTgt spid="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80706"/>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9"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dissolve">
                                      <p:cBhvr>
                                        <p:cTn id="29" dur="500"/>
                                        <p:tgtEl>
                                          <p:spTgt spid="6"/>
                                        </p:tgtEl>
                                      </p:cBhvr>
                                    </p:animEffect>
                                  </p:childTnLst>
                                </p:cTn>
                              </p:par>
                              <p:par>
                                <p:cTn id="30" presetID="9" presetClass="entr" presetSubtype="0"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dissolve">
                                      <p:cBhvr>
                                        <p:cTn id="32" dur="500"/>
                                        <p:tgtEl>
                                          <p:spTgt spid="7"/>
                                        </p:tgtEl>
                                      </p:cBhvr>
                                    </p:animEffect>
                                  </p:childTnLst>
                                </p:cTn>
                              </p:par>
                              <p:par>
                                <p:cTn id="33" presetID="9" presetClass="entr" presetSubtype="0" fill="hold"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dissolve">
                                      <p:cBhvr>
                                        <p:cTn id="35" dur="500"/>
                                        <p:tgtEl>
                                          <p:spTgt spid="8"/>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180707"/>
                                        </p:tgtEl>
                                        <p:attrNameLst>
                                          <p:attrName>style.visibility</p:attrName>
                                        </p:attrNameLst>
                                      </p:cBhvr>
                                      <p:to>
                                        <p:strVal val="visible"/>
                                      </p:to>
                                    </p:set>
                                  </p:childTnLst>
                                </p:cTn>
                              </p:par>
                            </p:childTnLst>
                          </p:cTn>
                        </p:par>
                      </p:childTnLst>
                    </p:cTn>
                  </p:par>
                  <p:par>
                    <p:cTn id="40" fill="hold" nodeType="clickPar">
                      <p:stCondLst>
                        <p:cond delay="indefinite"/>
                      </p:stCondLst>
                      <p:childTnLst>
                        <p:par>
                          <p:cTn id="41" fill="hold" nodeType="withGroup">
                            <p:stCondLst>
                              <p:cond delay="0"/>
                            </p:stCondLst>
                            <p:childTnLst>
                              <p:par>
                                <p:cTn id="42" presetID="9" presetClass="entr" presetSubtype="0" fill="hold" nodeType="click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dissolve">
                                      <p:cBhvr>
                                        <p:cTn id="44" dur="500"/>
                                        <p:tgtEl>
                                          <p:spTgt spid="10"/>
                                        </p:tgtEl>
                                      </p:cBhvr>
                                    </p:animEffect>
                                  </p:childTnLst>
                                </p:cTn>
                              </p:par>
                              <p:par>
                                <p:cTn id="45" presetID="9" presetClass="entr" presetSubtype="0" fill="hold"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dissolve">
                                      <p:cBhvr>
                                        <p:cTn id="47" dur="500"/>
                                        <p:tgtEl>
                                          <p:spTgt spid="11"/>
                                        </p:tgtEl>
                                      </p:cBhvr>
                                    </p:animEffect>
                                  </p:childTnLst>
                                </p:cTn>
                              </p:par>
                              <p:par>
                                <p:cTn id="48" presetID="9" presetClass="entr" presetSubtype="0" fill="hold"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dissolve">
                                      <p:cBhvr>
                                        <p:cTn id="50" dur="500"/>
                                        <p:tgtEl>
                                          <p:spTgt spid="9"/>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9" presetClass="entr" presetSubtype="0" fill="hold"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dissolve">
                                      <p:cBhvr>
                                        <p:cTn id="5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0705" grpId="0"/>
      <p:bldP spid="1180706" grpId="0"/>
      <p:bldP spid="118070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8866" name="Rectangle 2"/>
          <p:cNvSpPr>
            <a:spLocks noGrp="1" noChangeArrowheads="1"/>
          </p:cNvSpPr>
          <p:nvPr>
            <p:ph type="title"/>
          </p:nvPr>
        </p:nvSpPr>
        <p:spPr/>
        <p:txBody>
          <a:bodyPr>
            <a:normAutofit fontScale="90000"/>
          </a:bodyPr>
          <a:lstStyle/>
          <a:p>
            <a:pPr eaLnBrk="1" hangingPunct="1">
              <a:defRPr/>
            </a:pPr>
            <a:r>
              <a:rPr lang="en-US" sz="5400" smtClean="0"/>
              <a:t>Attachment</a:t>
            </a:r>
          </a:p>
        </p:txBody>
      </p:sp>
      <p:sp>
        <p:nvSpPr>
          <p:cNvPr id="1188867" name="Rectangle 3"/>
          <p:cNvSpPr>
            <a:spLocks noGrp="1" noChangeArrowheads="1"/>
          </p:cNvSpPr>
          <p:nvPr>
            <p:ph type="body" idx="1"/>
          </p:nvPr>
        </p:nvSpPr>
        <p:spPr/>
        <p:txBody>
          <a:bodyPr/>
          <a:lstStyle/>
          <a:p>
            <a:pPr eaLnBrk="1" hangingPunct="1">
              <a:defRPr/>
            </a:pPr>
            <a:r>
              <a:rPr lang="en-US" sz="4400" u="sng" dirty="0" smtClean="0"/>
              <a:t>Overarching goal</a:t>
            </a:r>
            <a:r>
              <a:rPr lang="en-US" sz="4400" dirty="0" smtClean="0"/>
              <a:t>: </a:t>
            </a:r>
            <a:r>
              <a:rPr lang="en-US" sz="4000" dirty="0" smtClean="0"/>
              <a:t>Creation of a safe environment and safe relationships that are able to support children in meeting developmental, emotional, and relational needs.</a:t>
            </a:r>
          </a:p>
        </p:txBody>
      </p:sp>
    </p:spTree>
    <p:extLst>
      <p:ext uri="{BB962C8B-B14F-4D97-AF65-F5344CB8AC3E}">
        <p14:creationId xmlns:p14="http://schemas.microsoft.com/office/powerpoint/2010/main" xmlns="" val="41010444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pPr>
              <a:defRPr/>
            </a:pPr>
            <a:r>
              <a:rPr lang="en-US"/>
              <a:t>Blaustein &amp; Kinniburgh 2010; Kinniburgh &amp; Blaustein 2005</a:t>
            </a:r>
          </a:p>
        </p:txBody>
      </p:sp>
      <p:sp>
        <p:nvSpPr>
          <p:cNvPr id="946178" name="Rectangle 2"/>
          <p:cNvSpPr>
            <a:spLocks noGrp="1" noChangeArrowheads="1"/>
          </p:cNvSpPr>
          <p:nvPr>
            <p:ph type="title"/>
          </p:nvPr>
        </p:nvSpPr>
        <p:spPr>
          <a:xfrm>
            <a:off x="457200" y="304801"/>
            <a:ext cx="8229600" cy="685800"/>
          </a:xfrm>
        </p:spPr>
        <p:txBody>
          <a:bodyPr/>
          <a:lstStyle/>
          <a:p>
            <a:pPr eaLnBrk="1" hangingPunct="1">
              <a:defRPr/>
            </a:pPr>
            <a:r>
              <a:rPr lang="en-US" dirty="0" smtClean="0"/>
              <a:t>Caregiver Affect Management</a:t>
            </a:r>
          </a:p>
        </p:txBody>
      </p:sp>
      <p:sp>
        <p:nvSpPr>
          <p:cNvPr id="946179" name="Rectangle 3"/>
          <p:cNvSpPr>
            <a:spLocks noGrp="1" noChangeArrowheads="1"/>
          </p:cNvSpPr>
          <p:nvPr>
            <p:ph type="body" idx="1"/>
          </p:nvPr>
        </p:nvSpPr>
        <p:spPr>
          <a:xfrm>
            <a:off x="533400" y="1828800"/>
            <a:ext cx="8229600" cy="3784600"/>
          </a:xfrm>
        </p:spPr>
        <p:txBody>
          <a:bodyPr/>
          <a:lstStyle/>
          <a:p>
            <a:pPr eaLnBrk="1" hangingPunct="1">
              <a:defRPr/>
            </a:pPr>
            <a:r>
              <a:rPr lang="en-US" i="1" u="sng" dirty="0" smtClean="0"/>
              <a:t>The Main Idea:</a:t>
            </a:r>
            <a:r>
              <a:rPr lang="en-US" i="1" dirty="0" smtClean="0"/>
              <a:t>  Support the child’s caregiving system – whether parents or professionals – in understanding, managing, and coping with their own emotional responses, so that they are better able to support the children in their care.</a:t>
            </a:r>
          </a:p>
        </p:txBody>
      </p:sp>
      <p:grpSp>
        <p:nvGrpSpPr>
          <p:cNvPr id="2" name="Group 4"/>
          <p:cNvGrpSpPr>
            <a:grpSpLocks/>
          </p:cNvGrpSpPr>
          <p:nvPr/>
        </p:nvGrpSpPr>
        <p:grpSpPr bwMode="auto">
          <a:xfrm>
            <a:off x="1752600" y="4800600"/>
            <a:ext cx="1524000" cy="1447800"/>
            <a:chOff x="528" y="3072"/>
            <a:chExt cx="960" cy="912"/>
          </a:xfrm>
        </p:grpSpPr>
        <p:sp>
          <p:nvSpPr>
            <p:cNvPr id="54278" name="AutoShape 5"/>
            <p:cNvSpPr>
              <a:spLocks noChangeArrowheads="1"/>
            </p:cNvSpPr>
            <p:nvPr/>
          </p:nvSpPr>
          <p:spPr bwMode="auto">
            <a:xfrm>
              <a:off x="576" y="3072"/>
              <a:ext cx="912" cy="912"/>
            </a:xfrm>
            <a:prstGeom prst="cube">
              <a:avLst>
                <a:gd name="adj" fmla="val 25000"/>
              </a:avLst>
            </a:prstGeom>
            <a:solidFill>
              <a:schemeClr val="accent1"/>
            </a:solidFill>
            <a:ln w="9525">
              <a:solidFill>
                <a:schemeClr val="tx1"/>
              </a:solidFill>
              <a:miter lim="800000"/>
              <a:headEnd/>
              <a:tailEnd/>
            </a:ln>
          </p:spPr>
          <p:txBody>
            <a:bodyPr wrap="none" anchor="ctr"/>
            <a:lstStyle/>
            <a:p>
              <a:endParaRPr lang="en-US"/>
            </a:p>
          </p:txBody>
        </p:sp>
        <p:sp>
          <p:nvSpPr>
            <p:cNvPr id="54279" name="Text Box 6"/>
            <p:cNvSpPr txBox="1">
              <a:spLocks noChangeArrowheads="1"/>
            </p:cNvSpPr>
            <p:nvPr/>
          </p:nvSpPr>
          <p:spPr bwMode="auto">
            <a:xfrm>
              <a:off x="528" y="3360"/>
              <a:ext cx="768" cy="5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spcBef>
                  <a:spcPct val="50000"/>
                </a:spcBef>
              </a:pPr>
              <a:r>
                <a:rPr lang="en-US" sz="1600" b="1"/>
                <a:t>Caregiver Affect Mgmt.</a:t>
              </a:r>
            </a:p>
          </p:txBody>
        </p:sp>
      </p:grpSp>
    </p:spTree>
    <p:extLst>
      <p:ext uri="{BB962C8B-B14F-4D97-AF65-F5344CB8AC3E}">
        <p14:creationId xmlns:p14="http://schemas.microsoft.com/office/powerpoint/2010/main" xmlns="" val="5224052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xit" presetSubtype="0" fill="hold" nodeType="clickEffect">
                                  <p:stCondLst>
                                    <p:cond delay="0"/>
                                  </p:stCondLst>
                                  <p:childTnLst>
                                    <p:animEffect transition="out" filter="dissolv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9" presetClass="entr" presetSubtype="0" fill="hold" nodeType="withEffect">
                                  <p:stCondLst>
                                    <p:cond delay="0"/>
                                  </p:stCondLst>
                                  <p:childTnLst>
                                    <p:set>
                                      <p:cBhvr>
                                        <p:cTn id="9" dur="1" fill="hold">
                                          <p:stCondLst>
                                            <p:cond delay="0"/>
                                          </p:stCondLst>
                                        </p:cTn>
                                        <p:tgtEl>
                                          <p:spTgt spid="946179">
                                            <p:txEl>
                                              <p:pRg st="0" end="0"/>
                                            </p:txEl>
                                          </p:spTgt>
                                        </p:tgtEl>
                                        <p:attrNameLst>
                                          <p:attrName>style.visibility</p:attrName>
                                        </p:attrNameLst>
                                      </p:cBhvr>
                                      <p:to>
                                        <p:strVal val="visible"/>
                                      </p:to>
                                    </p:set>
                                    <p:animEffect transition="in" filter="dissolve">
                                      <p:cBhvr>
                                        <p:cTn id="10" dur="500"/>
                                        <p:tgtEl>
                                          <p:spTgt spid="9461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 name="Footer Placeholder 4"/>
          <p:cNvSpPr>
            <a:spLocks noGrp="1"/>
          </p:cNvSpPr>
          <p:nvPr>
            <p:ph type="ftr" sz="quarter" idx="11"/>
          </p:nvPr>
        </p:nvSpPr>
        <p:spPr>
          <a:xfrm>
            <a:off x="304800" y="6410848"/>
            <a:ext cx="5257800" cy="365760"/>
          </a:xfrm>
        </p:spPr>
        <p:txBody>
          <a:bodyPr/>
          <a:lstStyle/>
          <a:p>
            <a:pPr>
              <a:defRPr/>
            </a:pPr>
            <a:r>
              <a:rPr lang="en-US" dirty="0" err="1"/>
              <a:t>Blaustein</a:t>
            </a:r>
            <a:r>
              <a:rPr lang="en-US" dirty="0"/>
              <a:t> &amp; </a:t>
            </a:r>
            <a:r>
              <a:rPr lang="en-US" dirty="0" err="1"/>
              <a:t>Kinniburgh</a:t>
            </a:r>
            <a:r>
              <a:rPr lang="en-US" dirty="0"/>
              <a:t> 2010; </a:t>
            </a:r>
            <a:r>
              <a:rPr lang="en-US" dirty="0" err="1"/>
              <a:t>Kinniburgh</a:t>
            </a:r>
            <a:r>
              <a:rPr lang="en-US" dirty="0"/>
              <a:t> &amp; </a:t>
            </a:r>
            <a:r>
              <a:rPr lang="en-US" dirty="0" err="1"/>
              <a:t>Blaustein</a:t>
            </a:r>
            <a:r>
              <a:rPr lang="en-US" dirty="0"/>
              <a:t> 2005</a:t>
            </a:r>
          </a:p>
        </p:txBody>
      </p:sp>
      <p:sp>
        <p:nvSpPr>
          <p:cNvPr id="1239042" name="Rectangle 2"/>
          <p:cNvSpPr>
            <a:spLocks noGrp="1" noChangeArrowheads="1"/>
          </p:cNvSpPr>
          <p:nvPr>
            <p:ph type="title"/>
          </p:nvPr>
        </p:nvSpPr>
        <p:spPr>
          <a:xfrm>
            <a:off x="457200" y="277813"/>
            <a:ext cx="8229600" cy="712787"/>
          </a:xfrm>
        </p:spPr>
        <p:txBody>
          <a:bodyPr/>
          <a:lstStyle/>
          <a:p>
            <a:pPr eaLnBrk="1" hangingPunct="1">
              <a:defRPr/>
            </a:pPr>
            <a:r>
              <a:rPr lang="en-US" dirty="0" smtClean="0"/>
              <a:t>The Trauma Cycle</a:t>
            </a:r>
          </a:p>
        </p:txBody>
      </p:sp>
      <p:graphicFrame>
        <p:nvGraphicFramePr>
          <p:cNvPr id="1239098" name="Group 58"/>
          <p:cNvGraphicFramePr>
            <a:graphicFrameLocks noGrp="1"/>
          </p:cNvGraphicFramePr>
          <p:nvPr>
            <p:ph idx="1"/>
          </p:nvPr>
        </p:nvGraphicFramePr>
        <p:xfrm>
          <a:off x="228600" y="1143000"/>
          <a:ext cx="8534400" cy="5073942"/>
        </p:xfrm>
        <a:graphic>
          <a:graphicData uri="http://schemas.openxmlformats.org/drawingml/2006/table">
            <a:tbl>
              <a:tblPr/>
              <a:tblGrid>
                <a:gridCol w="1143000"/>
                <a:gridCol w="2057400"/>
                <a:gridCol w="2743200"/>
                <a:gridCol w="2590800"/>
              </a:tblGrid>
              <a:tr h="53334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rPr>
                        <a:t>Youth</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0" i="0" u="none" strike="noStrike" cap="none" normalizeH="0" baseline="0" dirty="0" smtClean="0">
                          <a:ln>
                            <a:noFill/>
                          </a:ln>
                          <a:solidFill>
                            <a:schemeClr val="tx1"/>
                          </a:solidFill>
                          <a:effectLst>
                            <a:outerShdw blurRad="38100" dist="38100" dir="2700000" algn="tl">
                              <a:srgbClr val="000000"/>
                            </a:outerShdw>
                          </a:effectLst>
                          <a:latin typeface="Arial" charset="0"/>
                        </a:rPr>
                        <a:t>Caregiver / Staff</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rPr>
                        <a:t>Provider</a:t>
                      </a: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65183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charset="0"/>
                        </a:rPr>
                        <a:t>Cognitive</a:t>
                      </a: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charset="0"/>
                        </a:rPr>
                        <a:t>I am bad, unlovable, damaged.</a:t>
                      </a: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charset="0"/>
                        </a:rPr>
                        <a:t>People are dangerous.  I can’t trust anyone.</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charset="0"/>
                        </a:rPr>
                        <a:t>I am ineffective.</a:t>
                      </a: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6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charset="0"/>
                        </a:rPr>
                        <a:t>This kid is causing trouble.  He’s making things chaotic for everyone.</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smtClean="0">
                          <a:ln>
                            <a:noFill/>
                          </a:ln>
                          <a:solidFill>
                            <a:schemeClr val="tx1"/>
                          </a:solidFill>
                          <a:effectLst>
                            <a:outerShdw blurRad="38100" dist="38100" dir="2700000" algn="tl">
                              <a:srgbClr val="000000"/>
                            </a:outerShdw>
                          </a:effectLst>
                          <a:latin typeface="Arial" charset="0"/>
                        </a:rPr>
                        <a:t>I am ineffective.</a:t>
                      </a: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n-US" sz="1600" b="0" i="0" u="none" strike="noStrike" cap="none" normalizeH="0" baseline="0" dirty="0" smtClean="0">
                        <a:ln>
                          <a:noFill/>
                        </a:ln>
                        <a:solidFill>
                          <a:schemeClr val="tx1"/>
                        </a:solidFill>
                        <a:effectLst>
                          <a:outerShdw blurRad="38100" dist="38100" dir="2700000" algn="tl">
                            <a:srgbClr val="000000"/>
                          </a:outerShdw>
                        </a:effectLst>
                        <a:latin typeface="Arial" charset="0"/>
                      </a:endParaRP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dirty="0" smtClean="0">
                          <a:ln>
                            <a:noFill/>
                          </a:ln>
                          <a:solidFill>
                            <a:schemeClr val="tx1"/>
                          </a:solidFill>
                          <a:effectLst>
                            <a:outerShdw blurRad="38100" dist="38100" dir="2700000" algn="tl">
                              <a:srgbClr val="000000"/>
                            </a:outerShdw>
                          </a:effectLst>
                          <a:latin typeface="Arial" charset="0"/>
                        </a:rPr>
                        <a:t>This family/ this teacher is so difficult.  They need to just do what I ask them to do.</a:t>
                      </a: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5564">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charset="0"/>
                        </a:rPr>
                        <a:t>Emotional</a:t>
                      </a: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charset="0"/>
                        </a:rPr>
                        <a:t>Shame, Anger, Fear, Hopelessness</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charset="0"/>
                        </a:rPr>
                        <a:t>Frustration, Anxiety, Helplessness</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charset="0"/>
                        </a:rPr>
                        <a:t>Frustration, anger, burnout, loss of empathy</a:t>
                      </a: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17474">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charset="0"/>
                        </a:rPr>
                        <a:t>Behavior (Coping Strategy)</a:t>
                      </a: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charset="0"/>
                        </a:rPr>
                        <a:t>Avoidance, aggression, pre-emptive rejection and self-protection.</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charset="0"/>
                        </a:rPr>
                        <a:t>Over-reacting, Controlling, Shutting down / Disconnecting emotionally.</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charset="0"/>
                        </a:rPr>
                        <a:t>Reactivity, control, punitive responses</a:t>
                      </a: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15442">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charset="0"/>
                        </a:rPr>
                        <a:t>The Cycle</a:t>
                      </a:r>
                    </a:p>
                  </a:txBody>
                  <a:tcPr marT="45715" marB="457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charset="0"/>
                        </a:rPr>
                        <a:t>“I’m being controlled; I have to fight harder.”</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charset="0"/>
                        </a:rPr>
                        <a:t>“He keeps fighting me; I better dig my heels in.”</a:t>
                      </a:r>
                    </a:p>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charset="0"/>
                        </a:rPr>
                        <a:t>“This provider doesn’t get it – I’m not going to bother.”</a:t>
                      </a:r>
                    </a:p>
                  </a:txBody>
                  <a:tcPr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1600" b="0" i="0" u="none" strike="noStrike" cap="none" normalizeH="0" baseline="0" smtClean="0">
                          <a:ln>
                            <a:noFill/>
                          </a:ln>
                          <a:solidFill>
                            <a:schemeClr val="tx1"/>
                          </a:solidFill>
                          <a:effectLst>
                            <a:outerShdw blurRad="38100" dist="38100" dir="2700000" algn="tl">
                              <a:srgbClr val="000000"/>
                            </a:outerShdw>
                          </a:effectLst>
                          <a:latin typeface="Arial" charset="0"/>
                        </a:rPr>
                        <a:t>“I have to up the ante or this person will never do the right thing.”</a:t>
                      </a:r>
                    </a:p>
                  </a:txBody>
                  <a:tcPr marT="45715" marB="457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xmlns="" val="34527209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1090" name="Rectangle 2"/>
          <p:cNvSpPr>
            <a:spLocks noGrp="1" noChangeArrowheads="1"/>
          </p:cNvSpPr>
          <p:nvPr>
            <p:ph type="title"/>
          </p:nvPr>
        </p:nvSpPr>
        <p:spPr/>
        <p:txBody>
          <a:bodyPr/>
          <a:lstStyle/>
          <a:p>
            <a:pPr eaLnBrk="1" hangingPunct="1">
              <a:defRPr/>
            </a:pPr>
            <a:r>
              <a:rPr lang="en-US" smtClean="0"/>
              <a:t>Put on your oxygen mask first</a:t>
            </a:r>
          </a:p>
        </p:txBody>
      </p:sp>
      <p:sp>
        <p:nvSpPr>
          <p:cNvPr id="1241091" name="Rectangle 3"/>
          <p:cNvSpPr>
            <a:spLocks noGrp="1" noChangeArrowheads="1"/>
          </p:cNvSpPr>
          <p:nvPr>
            <p:ph type="body" idx="1"/>
          </p:nvPr>
        </p:nvSpPr>
        <p:spPr/>
        <p:txBody>
          <a:bodyPr/>
          <a:lstStyle/>
          <a:p>
            <a:pPr eaLnBrk="1" hangingPunct="1">
              <a:defRPr/>
            </a:pPr>
            <a:r>
              <a:rPr lang="en-US" dirty="0" smtClean="0"/>
              <a:t>To step out of the cycle, caregivers must first regulate their own emotional experience.</a:t>
            </a:r>
          </a:p>
          <a:p>
            <a:pPr lvl="1" eaLnBrk="1" hangingPunct="1">
              <a:defRPr/>
            </a:pPr>
            <a:endParaRPr lang="en-US" dirty="0" smtClean="0"/>
          </a:p>
          <a:p>
            <a:pPr lvl="1" eaLnBrk="1" hangingPunct="1">
              <a:defRPr/>
            </a:pPr>
            <a:r>
              <a:rPr lang="en-US" sz="2800" dirty="0" smtClean="0"/>
              <a:t>Keeps us calm</a:t>
            </a:r>
          </a:p>
          <a:p>
            <a:pPr lvl="1" eaLnBrk="1" hangingPunct="1">
              <a:defRPr/>
            </a:pPr>
            <a:r>
              <a:rPr lang="en-US" sz="2800" dirty="0" smtClean="0"/>
              <a:t>Models effective coping</a:t>
            </a:r>
          </a:p>
          <a:p>
            <a:pPr lvl="1" eaLnBrk="1" hangingPunct="1">
              <a:defRPr/>
            </a:pPr>
            <a:r>
              <a:rPr lang="en-US" sz="2800" dirty="0" smtClean="0"/>
              <a:t>Helps us </a:t>
            </a:r>
            <a:r>
              <a:rPr lang="en-US" sz="2800" i="1" dirty="0" smtClean="0"/>
              <a:t>respond</a:t>
            </a:r>
            <a:r>
              <a:rPr lang="en-US" sz="2800" dirty="0" smtClean="0"/>
              <a:t> instead of </a:t>
            </a:r>
            <a:r>
              <a:rPr lang="en-US" sz="2800" i="1" dirty="0" smtClean="0"/>
              <a:t>react</a:t>
            </a:r>
          </a:p>
          <a:p>
            <a:pPr eaLnBrk="1" hangingPunct="1">
              <a:defRPr/>
            </a:pPr>
            <a:endParaRPr lang="en-US" i="1" dirty="0" smtClean="0"/>
          </a:p>
        </p:txBody>
      </p:sp>
    </p:spTree>
    <p:extLst>
      <p:ext uri="{BB962C8B-B14F-4D97-AF65-F5344CB8AC3E}">
        <p14:creationId xmlns:p14="http://schemas.microsoft.com/office/powerpoint/2010/main" xmlns="" val="37695455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554083" y="838200"/>
            <a:ext cx="8229600" cy="990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r>
              <a:rPr lang="en-US" sz="3600" b="1" dirty="0"/>
              <a:t>Examining Our Attitudes about Challenging Behaviors</a:t>
            </a:r>
          </a:p>
        </p:txBody>
      </p:sp>
      <p:sp>
        <p:nvSpPr>
          <p:cNvPr id="34819" name="Rectangle 3"/>
          <p:cNvSpPr>
            <a:spLocks noChangeArrowheads="1"/>
          </p:cNvSpPr>
          <p:nvPr/>
        </p:nvSpPr>
        <p:spPr bwMode="auto">
          <a:xfrm>
            <a:off x="1277983" y="2514600"/>
            <a:ext cx="6781800" cy="3810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228600" indent="-228600">
              <a:buFontTx/>
              <a:buChar char="•"/>
            </a:pPr>
            <a:r>
              <a:rPr lang="en-US" sz="2600" dirty="0"/>
              <a:t>What behaviors push your buttons?</a:t>
            </a:r>
          </a:p>
          <a:p>
            <a:pPr marL="228600" indent="-228600"/>
            <a:endParaRPr lang="en-US" sz="2600" dirty="0"/>
          </a:p>
          <a:p>
            <a:pPr marL="228600" indent="-228600">
              <a:buFontTx/>
              <a:buChar char="•"/>
            </a:pPr>
            <a:r>
              <a:rPr lang="en-US" sz="2600" dirty="0"/>
              <a:t>How do these behaviors make you feel?</a:t>
            </a:r>
          </a:p>
          <a:p>
            <a:pPr marL="228600" indent="-228600"/>
            <a:endParaRPr lang="en-US" sz="2600" dirty="0"/>
          </a:p>
          <a:p>
            <a:pPr marL="228600" indent="-228600">
              <a:buFont typeface="Times"/>
              <a:buChar char="•"/>
            </a:pPr>
            <a:r>
              <a:rPr lang="en-US" sz="2600" dirty="0"/>
              <a:t>How does this impact your relationship with a child and his/her family?</a:t>
            </a:r>
            <a:endParaRPr lang="en-US" sz="2600" b="1" dirty="0">
              <a:solidFill>
                <a:srgbClr val="333399"/>
              </a:solidFill>
            </a:endParaRPr>
          </a:p>
        </p:txBody>
      </p:sp>
    </p:spTree>
    <p:extLst>
      <p:ext uri="{BB962C8B-B14F-4D97-AF65-F5344CB8AC3E}">
        <p14:creationId xmlns:p14="http://schemas.microsoft.com/office/powerpoint/2010/main" xmlns="" val="3334370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3"/>
          <p:cNvSpPr txBox="1">
            <a:spLocks noChangeAspect="1" noChangeArrowheads="1"/>
          </p:cNvSpPr>
          <p:nvPr/>
        </p:nvSpPr>
        <p:spPr bwMode="auto">
          <a:xfrm>
            <a:off x="80963" y="6135688"/>
            <a:ext cx="1728787"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spcBef>
                <a:spcPct val="50000"/>
              </a:spcBef>
            </a:pPr>
            <a:r>
              <a:rPr lang="en-US" b="1">
                <a:solidFill>
                  <a:srgbClr val="CCCC00"/>
                </a:solidFill>
              </a:rPr>
              <a:t> </a:t>
            </a:r>
          </a:p>
        </p:txBody>
      </p:sp>
      <p:sp>
        <p:nvSpPr>
          <p:cNvPr id="35843" name="Text Box 4"/>
          <p:cNvSpPr txBox="1">
            <a:spLocks noChangeArrowheads="1"/>
          </p:cNvSpPr>
          <p:nvPr/>
        </p:nvSpPr>
        <p:spPr bwMode="auto">
          <a:xfrm>
            <a:off x="330200" y="4975225"/>
            <a:ext cx="1228725" cy="1311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spcBef>
                <a:spcPct val="50000"/>
              </a:spcBef>
            </a:pPr>
            <a:r>
              <a:rPr lang="en-US" sz="8000" b="1">
                <a:solidFill>
                  <a:srgbClr val="CCCC00"/>
                </a:solidFill>
              </a:rPr>
              <a:t> </a:t>
            </a:r>
          </a:p>
        </p:txBody>
      </p:sp>
      <p:sp>
        <p:nvSpPr>
          <p:cNvPr id="35844" name="Rectangle 5"/>
          <p:cNvSpPr>
            <a:spLocks noChangeArrowheads="1"/>
          </p:cNvSpPr>
          <p:nvPr/>
        </p:nvSpPr>
        <p:spPr bwMode="auto">
          <a:xfrm>
            <a:off x="0" y="-228600"/>
            <a:ext cx="8991600" cy="1447800"/>
          </a:xfrm>
          <a:prstGeom prst="rect">
            <a:avLst/>
          </a:prstGeom>
          <a:noFill/>
          <a:ln w="9525">
            <a:noFill/>
            <a:miter lim="800000"/>
            <a:headEnd/>
            <a:tailEnd/>
          </a:ln>
        </p:spPr>
        <p:txBody>
          <a:bodyPr anchor="b"/>
          <a:lstStyle/>
          <a:p>
            <a:pPr algn="ctr">
              <a:defRPr/>
            </a:pPr>
            <a:r>
              <a:rPr lang="en-US" sz="3600" b="1" i="1" dirty="0" smtClean="0">
                <a:latin typeface="+mj-lt"/>
                <a:ea typeface="ＭＳ Ｐゴシック" pitchFamily="-80" charset="-128"/>
                <a:cs typeface="Times New Roman" charset="0"/>
              </a:rPr>
              <a:t>Thought </a:t>
            </a:r>
            <a:r>
              <a:rPr lang="en-US" sz="3600" b="1" i="1" dirty="0">
                <a:latin typeface="+mj-lt"/>
                <a:ea typeface="ＭＳ Ｐゴシック" pitchFamily="-80" charset="-128"/>
                <a:cs typeface="Times New Roman" charset="0"/>
              </a:rPr>
              <a:t>Control</a:t>
            </a:r>
            <a:endParaRPr lang="en-US" sz="3600" b="1" dirty="0">
              <a:latin typeface="+mj-lt"/>
              <a:ea typeface="ＭＳ Ｐゴシック" pitchFamily="-80" charset="-128"/>
              <a:cs typeface="Times New Roman" charset="0"/>
            </a:endParaRPr>
          </a:p>
        </p:txBody>
      </p:sp>
      <p:sp>
        <p:nvSpPr>
          <p:cNvPr id="35845" name="AutoShape 6"/>
          <p:cNvSpPr>
            <a:spLocks noChangeArrowheads="1"/>
          </p:cNvSpPr>
          <p:nvPr/>
        </p:nvSpPr>
        <p:spPr bwMode="auto">
          <a:xfrm>
            <a:off x="4191000" y="990600"/>
            <a:ext cx="4953000" cy="4724400"/>
          </a:xfrm>
          <a:prstGeom prst="cloudCallout">
            <a:avLst>
              <a:gd name="adj1" fmla="val -34616"/>
              <a:gd name="adj2" fmla="val 72917"/>
            </a:avLst>
          </a:prstGeom>
          <a:solidFill>
            <a:schemeClr val="bg1"/>
          </a:solidFill>
          <a:ln w="12700">
            <a:solidFill>
              <a:schemeClr val="tx1"/>
            </a:solidFill>
            <a:round/>
            <a:headEnd type="none" w="sm" len="sm"/>
            <a:tailEnd type="none" w="sm" len="sm"/>
          </a:ln>
        </p:spPr>
        <p:txBody>
          <a:bodyPr wrap="none" anchor="ctr"/>
          <a:lstStyle/>
          <a:p>
            <a:pPr algn="ctr" eaLnBrk="0" hangingPunct="0"/>
            <a:endParaRPr lang="en-US" sz="2400">
              <a:latin typeface="Times"/>
            </a:endParaRPr>
          </a:p>
        </p:txBody>
      </p:sp>
      <p:sp>
        <p:nvSpPr>
          <p:cNvPr id="208903" name="Text Box 7"/>
          <p:cNvSpPr txBox="1">
            <a:spLocks noChangeArrowheads="1"/>
          </p:cNvSpPr>
          <p:nvPr/>
        </p:nvSpPr>
        <p:spPr bwMode="auto">
          <a:xfrm>
            <a:off x="4948238" y="1752600"/>
            <a:ext cx="4195762" cy="3938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r>
              <a:rPr lang="en-US" b="1" u="sng">
                <a:latin typeface="Times"/>
              </a:rPr>
              <a:t>Calming Thoughts</a:t>
            </a:r>
            <a:endParaRPr lang="en-US">
              <a:latin typeface="Times"/>
            </a:endParaRPr>
          </a:p>
          <a:p>
            <a:r>
              <a:rPr lang="en-US" b="1">
                <a:latin typeface="Times"/>
              </a:rPr>
              <a:t>“This child is testing to see </a:t>
            </a:r>
          </a:p>
          <a:p>
            <a:r>
              <a:rPr lang="en-US" b="1">
                <a:latin typeface="Times"/>
              </a:rPr>
              <a:t>where the limits are.  </a:t>
            </a:r>
          </a:p>
          <a:p>
            <a:r>
              <a:rPr lang="en-US" b="1">
                <a:latin typeface="Times"/>
              </a:rPr>
              <a:t>My job is to stay calm and help </a:t>
            </a:r>
          </a:p>
          <a:p>
            <a:r>
              <a:rPr lang="en-US" b="1">
                <a:latin typeface="Times"/>
              </a:rPr>
              <a:t>him learn better ways to behave.”</a:t>
            </a:r>
          </a:p>
          <a:p>
            <a:endParaRPr lang="en-US" b="1">
              <a:latin typeface="Times"/>
            </a:endParaRPr>
          </a:p>
          <a:p>
            <a:r>
              <a:rPr lang="en-US" b="1">
                <a:latin typeface="Times"/>
              </a:rPr>
              <a:t>“I can handle this.  I am in control.  </a:t>
            </a:r>
          </a:p>
          <a:p>
            <a:r>
              <a:rPr lang="en-US" b="1">
                <a:latin typeface="Times"/>
              </a:rPr>
              <a:t>They have just learned some powerful</a:t>
            </a:r>
          </a:p>
          <a:p>
            <a:r>
              <a:rPr lang="en-US" b="1">
                <a:latin typeface="Times"/>
              </a:rPr>
              <a:t> ways to get control.  I will </a:t>
            </a:r>
          </a:p>
          <a:p>
            <a:r>
              <a:rPr lang="en-US" b="1">
                <a:latin typeface="Times"/>
              </a:rPr>
              <a:t>teach them more appropriate </a:t>
            </a:r>
          </a:p>
          <a:p>
            <a:r>
              <a:rPr lang="en-US" b="1">
                <a:latin typeface="Times"/>
              </a:rPr>
              <a:t>ways to behave.”</a:t>
            </a:r>
          </a:p>
          <a:p>
            <a:endParaRPr lang="en-US" b="1">
              <a:latin typeface="Times"/>
            </a:endParaRPr>
          </a:p>
          <a:p>
            <a:endParaRPr lang="en-US" b="1">
              <a:latin typeface="Times"/>
            </a:endParaRPr>
          </a:p>
        </p:txBody>
      </p:sp>
      <p:sp>
        <p:nvSpPr>
          <p:cNvPr id="35847" name="AutoShape 8"/>
          <p:cNvSpPr>
            <a:spLocks noChangeArrowheads="1"/>
          </p:cNvSpPr>
          <p:nvPr/>
        </p:nvSpPr>
        <p:spPr bwMode="auto">
          <a:xfrm rot="21372865" flipH="1">
            <a:off x="0" y="1066800"/>
            <a:ext cx="4037013" cy="4572000"/>
          </a:xfrm>
          <a:prstGeom prst="cloudCallout">
            <a:avLst>
              <a:gd name="adj1" fmla="val -47269"/>
              <a:gd name="adj2" fmla="val 77491"/>
            </a:avLst>
          </a:prstGeom>
          <a:solidFill>
            <a:schemeClr val="bg1"/>
          </a:solidFill>
          <a:ln w="12700">
            <a:solidFill>
              <a:schemeClr val="tx1"/>
            </a:solidFill>
            <a:round/>
            <a:headEnd type="none" w="sm" len="sm"/>
            <a:tailEnd type="none" w="sm" len="sm"/>
          </a:ln>
        </p:spPr>
        <p:txBody>
          <a:bodyPr anchor="ctr"/>
          <a:lstStyle/>
          <a:p>
            <a:pPr algn="ctr" eaLnBrk="0" hangingPunct="0"/>
            <a:endParaRPr lang="en-US" sz="2400">
              <a:latin typeface="Times"/>
            </a:endParaRPr>
          </a:p>
        </p:txBody>
      </p:sp>
      <p:sp>
        <p:nvSpPr>
          <p:cNvPr id="208905" name="Text Box 9"/>
          <p:cNvSpPr txBox="1">
            <a:spLocks noChangeArrowheads="1"/>
          </p:cNvSpPr>
          <p:nvPr/>
        </p:nvSpPr>
        <p:spPr bwMode="auto">
          <a:xfrm>
            <a:off x="228600" y="1905000"/>
            <a:ext cx="4008438" cy="4032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r>
              <a:rPr lang="en-US" sz="2000" b="1" u="sng" dirty="0">
                <a:latin typeface="Times"/>
              </a:rPr>
              <a:t>Upsetting Thoughts</a:t>
            </a:r>
            <a:endParaRPr lang="en-US" sz="2000" b="1" dirty="0">
              <a:latin typeface="Times"/>
            </a:endParaRPr>
          </a:p>
          <a:p>
            <a:endParaRPr lang="en-US" sz="2000" b="1" dirty="0">
              <a:latin typeface="Times"/>
            </a:endParaRPr>
          </a:p>
          <a:p>
            <a:r>
              <a:rPr lang="en-US" sz="2000" b="1" dirty="0">
                <a:latin typeface="Times"/>
              </a:rPr>
              <a:t>“That child is a monster.  </a:t>
            </a:r>
          </a:p>
          <a:p>
            <a:r>
              <a:rPr lang="en-US" sz="2000" b="1" dirty="0">
                <a:latin typeface="Times"/>
              </a:rPr>
              <a:t>This is getting ridiculous.  </a:t>
            </a:r>
          </a:p>
          <a:p>
            <a:r>
              <a:rPr lang="en-US" sz="2000" b="1" dirty="0">
                <a:latin typeface="Times"/>
              </a:rPr>
              <a:t>He’ll never change.”</a:t>
            </a:r>
          </a:p>
          <a:p>
            <a:endParaRPr lang="en-US" sz="2000" b="1" dirty="0">
              <a:latin typeface="Times"/>
            </a:endParaRPr>
          </a:p>
          <a:p>
            <a:r>
              <a:rPr lang="en-US" sz="2000" b="1" dirty="0">
                <a:latin typeface="Times"/>
              </a:rPr>
              <a:t> “I’m sick of putting out fires!”</a:t>
            </a:r>
          </a:p>
          <a:p>
            <a:endParaRPr lang="en-US" sz="2000" b="1" dirty="0">
              <a:latin typeface="Times"/>
            </a:endParaRPr>
          </a:p>
          <a:p>
            <a:endParaRPr lang="en-US" b="1" dirty="0">
              <a:latin typeface="Times New Roman" pitchFamily="18" charset="0"/>
            </a:endParaRPr>
          </a:p>
          <a:p>
            <a:endParaRPr lang="en-US" b="1" dirty="0">
              <a:latin typeface="Times"/>
            </a:endParaRPr>
          </a:p>
          <a:p>
            <a:endParaRPr lang="en-US" b="1" dirty="0">
              <a:latin typeface="Times"/>
            </a:endParaRPr>
          </a:p>
          <a:p>
            <a:endParaRPr lang="en-US" b="1" dirty="0">
              <a:latin typeface="Times"/>
            </a:endParaRPr>
          </a:p>
          <a:p>
            <a:endParaRPr lang="en-US" sz="2400" dirty="0">
              <a:latin typeface="Times"/>
            </a:endParaRPr>
          </a:p>
        </p:txBody>
      </p:sp>
    </p:spTree>
    <p:extLst>
      <p:ext uri="{BB962C8B-B14F-4D97-AF65-F5344CB8AC3E}">
        <p14:creationId xmlns:p14="http://schemas.microsoft.com/office/powerpoint/2010/main" xmlns="" val="12119552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8905"/>
                                        </p:tgtEl>
                                        <p:attrNameLst>
                                          <p:attrName>style.visibility</p:attrName>
                                        </p:attrNameLst>
                                      </p:cBhvr>
                                      <p:to>
                                        <p:strVal val="visible"/>
                                      </p:to>
                                    </p:set>
                                    <p:animEffect transition="in" filter="dissolve">
                                      <p:cBhvr>
                                        <p:cTn id="7" dur="500"/>
                                        <p:tgtEl>
                                          <p:spTgt spid="20890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8903"/>
                                        </p:tgtEl>
                                        <p:attrNameLst>
                                          <p:attrName>style.visibility</p:attrName>
                                        </p:attrNameLst>
                                      </p:cBhvr>
                                      <p:to>
                                        <p:strVal val="visible"/>
                                      </p:to>
                                    </p:set>
                                    <p:animEffect transition="in" filter="dissolve">
                                      <p:cBhvr>
                                        <p:cTn id="12" dur="500"/>
                                        <p:tgtEl>
                                          <p:spTgt spid="2089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903" grpId="0"/>
      <p:bldP spid="20890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3"/>
          <p:cNvSpPr txBox="1">
            <a:spLocks noChangeAspect="1" noChangeArrowheads="1"/>
          </p:cNvSpPr>
          <p:nvPr/>
        </p:nvSpPr>
        <p:spPr bwMode="auto">
          <a:xfrm>
            <a:off x="80963" y="6135688"/>
            <a:ext cx="1728787"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spcBef>
                <a:spcPct val="50000"/>
              </a:spcBef>
            </a:pPr>
            <a:r>
              <a:rPr lang="en-US" b="1">
                <a:solidFill>
                  <a:srgbClr val="CCCC00"/>
                </a:solidFill>
              </a:rPr>
              <a:t> </a:t>
            </a:r>
          </a:p>
        </p:txBody>
      </p:sp>
      <p:sp>
        <p:nvSpPr>
          <p:cNvPr id="36867" name="Text Box 4"/>
          <p:cNvSpPr txBox="1">
            <a:spLocks noChangeArrowheads="1"/>
          </p:cNvSpPr>
          <p:nvPr/>
        </p:nvSpPr>
        <p:spPr bwMode="auto">
          <a:xfrm>
            <a:off x="392113" y="4749800"/>
            <a:ext cx="1228725" cy="1311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spcBef>
                <a:spcPct val="50000"/>
              </a:spcBef>
            </a:pPr>
            <a:r>
              <a:rPr lang="en-US" sz="8000" b="1">
                <a:solidFill>
                  <a:srgbClr val="CCCC00"/>
                </a:solidFill>
              </a:rPr>
              <a:t> </a:t>
            </a:r>
          </a:p>
        </p:txBody>
      </p:sp>
      <p:sp>
        <p:nvSpPr>
          <p:cNvPr id="24580" name="Rectangle 5"/>
          <p:cNvSpPr>
            <a:spLocks noChangeArrowheads="1"/>
          </p:cNvSpPr>
          <p:nvPr/>
        </p:nvSpPr>
        <p:spPr bwMode="auto">
          <a:xfrm>
            <a:off x="609600" y="762000"/>
            <a:ext cx="7772400" cy="457200"/>
          </a:xfrm>
          <a:prstGeom prst="rect">
            <a:avLst/>
          </a:prstGeom>
          <a:noFill/>
          <a:ln w="9525">
            <a:noFill/>
            <a:miter lim="800000"/>
            <a:headEnd/>
            <a:tailEnd/>
          </a:ln>
        </p:spPr>
        <p:txBody>
          <a:bodyPr anchor="b"/>
          <a:lstStyle/>
          <a:p>
            <a:pPr algn="ctr">
              <a:defRPr/>
            </a:pPr>
            <a:endParaRPr lang="en-US" sz="3600" b="1" dirty="0">
              <a:latin typeface="+mj-lt"/>
              <a:ea typeface="ＭＳ Ｐゴシック" pitchFamily="-80" charset="-128"/>
            </a:endParaRPr>
          </a:p>
          <a:p>
            <a:pPr algn="ctr">
              <a:defRPr/>
            </a:pPr>
            <a:endParaRPr lang="en-US" sz="3600" b="1" dirty="0">
              <a:latin typeface="+mj-lt"/>
              <a:ea typeface="ＭＳ Ｐゴシック" pitchFamily="-80" charset="-128"/>
            </a:endParaRPr>
          </a:p>
          <a:p>
            <a:pPr algn="ctr">
              <a:defRPr/>
            </a:pPr>
            <a:endParaRPr lang="en-US" sz="3600" b="1" dirty="0">
              <a:latin typeface="+mj-lt"/>
              <a:ea typeface="ＭＳ Ｐゴシック" pitchFamily="-80" charset="-128"/>
            </a:endParaRPr>
          </a:p>
          <a:p>
            <a:pPr algn="ctr">
              <a:defRPr/>
            </a:pPr>
            <a:r>
              <a:rPr lang="en-US" sz="3600" b="1" i="1" dirty="0" smtClean="0">
                <a:latin typeface="+mj-lt"/>
                <a:ea typeface="ＭＳ Ｐゴシック" pitchFamily="-80" charset="-128"/>
              </a:rPr>
              <a:t>Thought </a:t>
            </a:r>
            <a:r>
              <a:rPr lang="en-US" sz="3600" b="1" i="1" dirty="0">
                <a:latin typeface="+mj-lt"/>
                <a:ea typeface="ＭＳ Ｐゴシック" pitchFamily="-80" charset="-128"/>
              </a:rPr>
              <a:t>Control</a:t>
            </a:r>
            <a:endParaRPr lang="en-US" sz="3600" b="1" dirty="0">
              <a:latin typeface="+mj-lt"/>
              <a:ea typeface="ＭＳ Ｐゴシック" pitchFamily="-80" charset="-128"/>
            </a:endParaRPr>
          </a:p>
        </p:txBody>
      </p:sp>
      <p:sp>
        <p:nvSpPr>
          <p:cNvPr id="36869" name="AutoShape 6"/>
          <p:cNvSpPr>
            <a:spLocks noChangeArrowheads="1"/>
          </p:cNvSpPr>
          <p:nvPr/>
        </p:nvSpPr>
        <p:spPr bwMode="auto">
          <a:xfrm>
            <a:off x="4191000" y="1371600"/>
            <a:ext cx="4953000" cy="4724400"/>
          </a:xfrm>
          <a:prstGeom prst="cloudCallout">
            <a:avLst>
              <a:gd name="adj1" fmla="val -34616"/>
              <a:gd name="adj2" fmla="val 64852"/>
            </a:avLst>
          </a:prstGeom>
          <a:solidFill>
            <a:schemeClr val="bg1"/>
          </a:solidFill>
          <a:ln w="12700">
            <a:solidFill>
              <a:schemeClr val="tx1"/>
            </a:solidFill>
            <a:round/>
            <a:headEnd type="none" w="sm" len="sm"/>
            <a:tailEnd type="none" w="sm" len="sm"/>
          </a:ln>
        </p:spPr>
        <p:txBody>
          <a:bodyPr wrap="none" anchor="ctr"/>
          <a:lstStyle/>
          <a:p>
            <a:pPr algn="ctr" eaLnBrk="0" hangingPunct="0"/>
            <a:endParaRPr lang="en-US" sz="2400">
              <a:latin typeface="Times"/>
            </a:endParaRPr>
          </a:p>
        </p:txBody>
      </p:sp>
      <p:sp>
        <p:nvSpPr>
          <p:cNvPr id="209927" name="Text Box 7"/>
          <p:cNvSpPr txBox="1">
            <a:spLocks noChangeArrowheads="1"/>
          </p:cNvSpPr>
          <p:nvPr/>
        </p:nvSpPr>
        <p:spPr bwMode="auto">
          <a:xfrm>
            <a:off x="4856163" y="1966913"/>
            <a:ext cx="4287837" cy="2838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r>
              <a:rPr lang="en-US" b="1" u="sng">
                <a:latin typeface="Times"/>
              </a:rPr>
              <a:t>Calming Thoughts</a:t>
            </a:r>
            <a:endParaRPr lang="en-US">
              <a:latin typeface="Times"/>
            </a:endParaRPr>
          </a:p>
          <a:p>
            <a:endParaRPr lang="en-US" b="1">
              <a:latin typeface="Times"/>
            </a:endParaRPr>
          </a:p>
          <a:p>
            <a:r>
              <a:rPr lang="en-US" b="1">
                <a:latin typeface="Times"/>
              </a:rPr>
              <a:t>“I feel undervalued right now – </a:t>
            </a:r>
          </a:p>
          <a:p>
            <a:r>
              <a:rPr lang="en-US" b="1">
                <a:latin typeface="Times"/>
              </a:rPr>
              <a:t>I need to seek support from </a:t>
            </a:r>
          </a:p>
          <a:p>
            <a:r>
              <a:rPr lang="en-US" b="1">
                <a:latin typeface="Times"/>
              </a:rPr>
              <a:t>my peers and supervisor.”</a:t>
            </a:r>
          </a:p>
          <a:p>
            <a:endParaRPr lang="en-US" b="1">
              <a:latin typeface="Times"/>
            </a:endParaRPr>
          </a:p>
          <a:p>
            <a:r>
              <a:rPr lang="en-US" b="1">
                <a:latin typeface="Times"/>
              </a:rPr>
              <a:t>“Having her in my class is going to </a:t>
            </a:r>
          </a:p>
          <a:p>
            <a:r>
              <a:rPr lang="en-US" b="1">
                <a:latin typeface="Times"/>
              </a:rPr>
              <a:t>be a </a:t>
            </a:r>
            <a:r>
              <a:rPr lang="en-US" b="1" u="sng">
                <a:latin typeface="Times"/>
              </a:rPr>
              <a:t>wonderful </a:t>
            </a:r>
            <a:r>
              <a:rPr lang="en-US" b="1">
                <a:latin typeface="Times"/>
              </a:rPr>
              <a:t>Professional </a:t>
            </a:r>
          </a:p>
          <a:p>
            <a:r>
              <a:rPr lang="en-US" b="1">
                <a:latin typeface="Times"/>
              </a:rPr>
              <a:t>Development experience.”</a:t>
            </a:r>
            <a:endParaRPr lang="en-US">
              <a:latin typeface="Times"/>
            </a:endParaRPr>
          </a:p>
          <a:p>
            <a:endParaRPr lang="en-US" b="1">
              <a:latin typeface="Times"/>
            </a:endParaRPr>
          </a:p>
        </p:txBody>
      </p:sp>
      <p:sp>
        <p:nvSpPr>
          <p:cNvPr id="36871" name="AutoShape 8"/>
          <p:cNvSpPr>
            <a:spLocks noChangeArrowheads="1"/>
          </p:cNvSpPr>
          <p:nvPr/>
        </p:nvSpPr>
        <p:spPr bwMode="auto">
          <a:xfrm rot="21372865" flipH="1">
            <a:off x="220663" y="993775"/>
            <a:ext cx="4037012" cy="4803775"/>
          </a:xfrm>
          <a:prstGeom prst="cloudCallout">
            <a:avLst>
              <a:gd name="adj1" fmla="val -46148"/>
              <a:gd name="adj2" fmla="val 73028"/>
            </a:avLst>
          </a:prstGeom>
          <a:solidFill>
            <a:schemeClr val="bg1"/>
          </a:solidFill>
          <a:ln w="12700">
            <a:solidFill>
              <a:schemeClr val="tx1"/>
            </a:solidFill>
            <a:round/>
            <a:headEnd type="none" w="sm" len="sm"/>
            <a:tailEnd type="none" w="sm" len="sm"/>
          </a:ln>
        </p:spPr>
        <p:txBody>
          <a:bodyPr anchor="ctr"/>
          <a:lstStyle/>
          <a:p>
            <a:pPr algn="ctr" eaLnBrk="0" hangingPunct="0"/>
            <a:endParaRPr lang="en-US" sz="2400">
              <a:latin typeface="Times"/>
            </a:endParaRPr>
          </a:p>
        </p:txBody>
      </p:sp>
      <p:sp>
        <p:nvSpPr>
          <p:cNvPr id="209929" name="Text Box 9"/>
          <p:cNvSpPr txBox="1">
            <a:spLocks noChangeArrowheads="1"/>
          </p:cNvSpPr>
          <p:nvPr/>
        </p:nvSpPr>
        <p:spPr bwMode="auto">
          <a:xfrm>
            <a:off x="533400" y="1798638"/>
            <a:ext cx="3698875" cy="4216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type="none" w="sm" len="sm"/>
                <a:tailEnd type="none" w="sm" len="sm"/>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r>
              <a:rPr lang="en-US" sz="2000" b="1" u="sng">
                <a:latin typeface="Times"/>
              </a:rPr>
              <a:t>Upsetting Thought</a:t>
            </a:r>
            <a:endParaRPr lang="en-US" sz="2000" b="1">
              <a:latin typeface="Times"/>
            </a:endParaRPr>
          </a:p>
          <a:p>
            <a:endParaRPr lang="en-US" sz="2000" b="1">
              <a:latin typeface="Times"/>
            </a:endParaRPr>
          </a:p>
          <a:p>
            <a:endParaRPr lang="en-US" sz="2000" b="1">
              <a:latin typeface="Times New Roman" pitchFamily="18" charset="0"/>
            </a:endParaRPr>
          </a:p>
          <a:p>
            <a:r>
              <a:rPr lang="en-US" sz="2000" b="1">
                <a:latin typeface="Times New Roman" pitchFamily="18" charset="0"/>
              </a:rPr>
              <a:t>“I wonder if the corner grocery </a:t>
            </a:r>
          </a:p>
          <a:p>
            <a:r>
              <a:rPr lang="en-US" sz="2000" b="1">
                <a:latin typeface="Times New Roman" pitchFamily="18" charset="0"/>
              </a:rPr>
              <a:t>is hiring?”</a:t>
            </a:r>
            <a:endParaRPr lang="en-US" b="1">
              <a:latin typeface="Times"/>
            </a:endParaRPr>
          </a:p>
          <a:p>
            <a:endParaRPr lang="en-US" b="1">
              <a:latin typeface="Times"/>
            </a:endParaRPr>
          </a:p>
          <a:p>
            <a:r>
              <a:rPr lang="en-US" b="1">
                <a:latin typeface="Times"/>
              </a:rPr>
              <a:t>       “He ruins everything!  </a:t>
            </a:r>
          </a:p>
          <a:p>
            <a:r>
              <a:rPr lang="en-US" b="1">
                <a:latin typeface="Times"/>
              </a:rPr>
              <a:t>     This is going to be the worst </a:t>
            </a:r>
          </a:p>
          <a:p>
            <a:r>
              <a:rPr lang="en-US" b="1">
                <a:latin typeface="Times"/>
              </a:rPr>
              <a:t>     year of my career.”</a:t>
            </a:r>
          </a:p>
          <a:p>
            <a:endParaRPr lang="en-US" b="1">
              <a:latin typeface="Times New Roman" pitchFamily="18" charset="0"/>
            </a:endParaRPr>
          </a:p>
          <a:p>
            <a:endParaRPr lang="en-US" b="1">
              <a:latin typeface="Times"/>
            </a:endParaRPr>
          </a:p>
          <a:p>
            <a:endParaRPr lang="en-US" b="1">
              <a:latin typeface="Times"/>
            </a:endParaRPr>
          </a:p>
          <a:p>
            <a:endParaRPr lang="en-US" b="1">
              <a:latin typeface="Times"/>
            </a:endParaRPr>
          </a:p>
          <a:p>
            <a:endParaRPr lang="en-US" sz="2400">
              <a:latin typeface="Times"/>
            </a:endParaRPr>
          </a:p>
        </p:txBody>
      </p:sp>
    </p:spTree>
    <p:extLst>
      <p:ext uri="{BB962C8B-B14F-4D97-AF65-F5344CB8AC3E}">
        <p14:creationId xmlns:p14="http://schemas.microsoft.com/office/powerpoint/2010/main" xmlns="" val="32436044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9929"/>
                                        </p:tgtEl>
                                        <p:attrNameLst>
                                          <p:attrName>style.visibility</p:attrName>
                                        </p:attrNameLst>
                                      </p:cBhvr>
                                      <p:to>
                                        <p:strVal val="visible"/>
                                      </p:to>
                                    </p:set>
                                    <p:animEffect transition="in" filter="dissolve">
                                      <p:cBhvr>
                                        <p:cTn id="7" dur="500"/>
                                        <p:tgtEl>
                                          <p:spTgt spid="20992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9927"/>
                                        </p:tgtEl>
                                        <p:attrNameLst>
                                          <p:attrName>style.visibility</p:attrName>
                                        </p:attrNameLst>
                                      </p:cBhvr>
                                      <p:to>
                                        <p:strVal val="visible"/>
                                      </p:to>
                                    </p:set>
                                    <p:animEffect transition="in" filter="dissolve">
                                      <p:cBhvr>
                                        <p:cTn id="12" dur="500"/>
                                        <p:tgtEl>
                                          <p:spTgt spid="2099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7" grpId="0"/>
      <p:bldP spid="20992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838200" y="685800"/>
            <a:ext cx="5867400" cy="914400"/>
          </a:xfrm>
        </p:spPr>
        <p:txBody>
          <a:bodyPr/>
          <a:lstStyle/>
          <a:p>
            <a:pPr eaLnBrk="1" hangingPunct="1"/>
            <a:r>
              <a:rPr lang="en-US" sz="3600" b="1" dirty="0" smtClean="0">
                <a:solidFill>
                  <a:schemeClr val="tx1"/>
                </a:solidFill>
              </a:rPr>
              <a:t>Reframing Activity</a:t>
            </a:r>
          </a:p>
        </p:txBody>
      </p:sp>
      <p:sp>
        <p:nvSpPr>
          <p:cNvPr id="37891" name="Rectangle 3"/>
          <p:cNvSpPr>
            <a:spLocks noGrp="1" noChangeArrowheads="1"/>
          </p:cNvSpPr>
          <p:nvPr>
            <p:ph idx="4294967295"/>
          </p:nvPr>
        </p:nvSpPr>
        <p:spPr>
          <a:xfrm>
            <a:off x="762000" y="1676400"/>
            <a:ext cx="7924800" cy="4419600"/>
          </a:xfrm>
        </p:spPr>
        <p:txBody>
          <a:bodyPr/>
          <a:lstStyle/>
          <a:p>
            <a:pPr eaLnBrk="1" hangingPunct="1">
              <a:lnSpc>
                <a:spcPct val="80000"/>
              </a:lnSpc>
              <a:buFontTx/>
              <a:buNone/>
            </a:pPr>
            <a:r>
              <a:rPr lang="en-US" sz="2600" b="1" dirty="0" smtClean="0"/>
              <a:t>In pairs :</a:t>
            </a:r>
          </a:p>
          <a:p>
            <a:pPr eaLnBrk="1" hangingPunct="1">
              <a:lnSpc>
                <a:spcPct val="80000"/>
              </a:lnSpc>
              <a:buFontTx/>
              <a:buNone/>
            </a:pPr>
            <a:endParaRPr lang="en-US" sz="2600" b="1" dirty="0" smtClean="0"/>
          </a:p>
          <a:p>
            <a:pPr eaLnBrk="1" hangingPunct="1">
              <a:lnSpc>
                <a:spcPct val="80000"/>
              </a:lnSpc>
            </a:pPr>
            <a:r>
              <a:rPr lang="en-US" sz="2800" dirty="0" smtClean="0"/>
              <a:t>See Handout 1.3 </a:t>
            </a:r>
          </a:p>
          <a:p>
            <a:pPr eaLnBrk="1" hangingPunct="1">
              <a:lnSpc>
                <a:spcPct val="80000"/>
              </a:lnSpc>
            </a:pPr>
            <a:r>
              <a:rPr lang="en-US" sz="2800" dirty="0" smtClean="0"/>
              <a:t>Read the four examples listed and generate two to three other challenging behaviors and how you might reframe each one. </a:t>
            </a:r>
          </a:p>
          <a:p>
            <a:pPr eaLnBrk="1" hangingPunct="1">
              <a:lnSpc>
                <a:spcPct val="80000"/>
              </a:lnSpc>
            </a:pPr>
            <a:r>
              <a:rPr lang="en-US" sz="2800" dirty="0" smtClean="0"/>
              <a:t>In reframing the challenging behaviors, do not come up with solutions but rather restate the behaviors to make them more manageable. </a:t>
            </a:r>
          </a:p>
          <a:p>
            <a:pPr eaLnBrk="1" hangingPunct="1">
              <a:lnSpc>
                <a:spcPct val="80000"/>
              </a:lnSpc>
            </a:pPr>
            <a:r>
              <a:rPr lang="en-US" sz="2800" dirty="0" smtClean="0"/>
              <a:t>Be prepared to share your ideas with the large group.</a:t>
            </a:r>
          </a:p>
        </p:txBody>
      </p:sp>
    </p:spTree>
    <p:extLst>
      <p:ext uri="{BB962C8B-B14F-4D97-AF65-F5344CB8AC3E}">
        <p14:creationId xmlns:p14="http://schemas.microsoft.com/office/powerpoint/2010/main" xmlns="" val="36688092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onut 3"/>
          <p:cNvSpPr/>
          <p:nvPr/>
        </p:nvSpPr>
        <p:spPr>
          <a:xfrm>
            <a:off x="1066800" y="304800"/>
            <a:ext cx="6781800" cy="6262687"/>
          </a:xfrm>
          <a:prstGeom prst="donut">
            <a:avLst>
              <a:gd name="adj" fmla="val 347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1100" dirty="0">
              <a:solidFill>
                <a:schemeClr val="tx1"/>
              </a:solidFill>
            </a:endParaRPr>
          </a:p>
        </p:txBody>
      </p:sp>
      <p:graphicFrame>
        <p:nvGraphicFramePr>
          <p:cNvPr id="10" name="Table 9"/>
          <p:cNvGraphicFramePr>
            <a:graphicFrameLocks noGrp="1"/>
          </p:cNvGraphicFramePr>
          <p:nvPr/>
        </p:nvGraphicFramePr>
        <p:xfrm>
          <a:off x="6172200" y="4419600"/>
          <a:ext cx="1371600" cy="487680"/>
        </p:xfrm>
        <a:graphic>
          <a:graphicData uri="http://schemas.openxmlformats.org/drawingml/2006/table">
            <a:tbl>
              <a:tblPr/>
              <a:tblGrid>
                <a:gridCol w="1371600"/>
              </a:tblGrid>
              <a:tr h="457200">
                <a:tc>
                  <a:txBody>
                    <a:bodyPr/>
                    <a:lstStyle/>
                    <a:p>
                      <a:pPr algn="l" fontAlgn="b"/>
                      <a:r>
                        <a:rPr lang="en-US" sz="3200" b="1" i="0" u="none" strike="noStrike" dirty="0">
                          <a:solidFill>
                            <a:srgbClr val="000000"/>
                          </a:solidFill>
                          <a:latin typeface="Calibri"/>
                        </a:rPr>
                        <a:t>WHAT</a:t>
                      </a:r>
                    </a:p>
                  </a:txBody>
                  <a:tcPr marL="0" marR="0" marT="0" marB="0" anchor="b">
                    <a:lnL>
                      <a:noFill/>
                    </a:lnL>
                    <a:lnR>
                      <a:noFill/>
                    </a:lnR>
                    <a:lnT>
                      <a:noFill/>
                    </a:lnT>
                    <a:lnB>
                      <a:noFill/>
                    </a:lnB>
                  </a:tcPr>
                </a:tc>
              </a:tr>
            </a:tbl>
          </a:graphicData>
        </a:graphic>
      </p:graphicFrame>
      <p:sp>
        <p:nvSpPr>
          <p:cNvPr id="11" name="Donut 10"/>
          <p:cNvSpPr/>
          <p:nvPr/>
        </p:nvSpPr>
        <p:spPr>
          <a:xfrm>
            <a:off x="2362200" y="1447800"/>
            <a:ext cx="4190999" cy="3886200"/>
          </a:xfrm>
          <a:prstGeom prst="donut">
            <a:avLst>
              <a:gd name="adj" fmla="val 480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1100" dirty="0">
              <a:solidFill>
                <a:schemeClr val="tx1"/>
              </a:solidFill>
            </a:endParaRPr>
          </a:p>
        </p:txBody>
      </p:sp>
      <p:graphicFrame>
        <p:nvGraphicFramePr>
          <p:cNvPr id="12" name="Table 11"/>
          <p:cNvGraphicFramePr>
            <a:graphicFrameLocks noGrp="1"/>
          </p:cNvGraphicFramePr>
          <p:nvPr/>
        </p:nvGraphicFramePr>
        <p:xfrm>
          <a:off x="5257800" y="3810000"/>
          <a:ext cx="914400" cy="487680"/>
        </p:xfrm>
        <a:graphic>
          <a:graphicData uri="http://schemas.openxmlformats.org/drawingml/2006/table">
            <a:tbl>
              <a:tblPr/>
              <a:tblGrid>
                <a:gridCol w="914400"/>
              </a:tblGrid>
              <a:tr h="381000">
                <a:tc>
                  <a:txBody>
                    <a:bodyPr/>
                    <a:lstStyle/>
                    <a:p>
                      <a:pPr algn="l" fontAlgn="b"/>
                      <a:r>
                        <a:rPr lang="en-US" sz="3200" b="1" i="0" u="none" strike="noStrike" dirty="0">
                          <a:solidFill>
                            <a:srgbClr val="000000"/>
                          </a:solidFill>
                          <a:latin typeface="Calibri"/>
                        </a:rPr>
                        <a:t>HOW</a:t>
                      </a:r>
                    </a:p>
                  </a:txBody>
                  <a:tcPr marL="0" marR="0" marT="0" marB="0" anchor="b">
                    <a:lnL>
                      <a:noFill/>
                    </a:lnL>
                    <a:lnR>
                      <a:noFill/>
                    </a:lnR>
                    <a:lnT>
                      <a:noFill/>
                    </a:lnT>
                    <a:lnB>
                      <a:noFill/>
                    </a:lnB>
                  </a:tcPr>
                </a:tc>
              </a:tr>
            </a:tbl>
          </a:graphicData>
        </a:graphic>
      </p:graphicFrame>
      <p:sp>
        <p:nvSpPr>
          <p:cNvPr id="13" name="Donut 12"/>
          <p:cNvSpPr/>
          <p:nvPr/>
        </p:nvSpPr>
        <p:spPr>
          <a:xfrm>
            <a:off x="3352800" y="2362200"/>
            <a:ext cx="2133600" cy="1790700"/>
          </a:xfrm>
          <a:prstGeom prst="donut">
            <a:avLst>
              <a:gd name="adj" fmla="val 77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1100" dirty="0">
              <a:solidFill>
                <a:schemeClr val="tx1"/>
              </a:solidFill>
            </a:endParaRPr>
          </a:p>
        </p:txBody>
      </p:sp>
      <p:graphicFrame>
        <p:nvGraphicFramePr>
          <p:cNvPr id="14" name="Table 13"/>
          <p:cNvGraphicFramePr>
            <a:graphicFrameLocks noGrp="1"/>
          </p:cNvGraphicFramePr>
          <p:nvPr/>
        </p:nvGraphicFramePr>
        <p:xfrm>
          <a:off x="3886200" y="2971800"/>
          <a:ext cx="990600" cy="638175"/>
        </p:xfrm>
        <a:graphic>
          <a:graphicData uri="http://schemas.openxmlformats.org/drawingml/2006/table">
            <a:tbl>
              <a:tblPr/>
              <a:tblGrid>
                <a:gridCol w="990600"/>
              </a:tblGrid>
              <a:tr h="638175">
                <a:tc>
                  <a:txBody>
                    <a:bodyPr/>
                    <a:lstStyle/>
                    <a:p>
                      <a:pPr algn="l" fontAlgn="b"/>
                      <a:r>
                        <a:rPr lang="en-US" sz="3600" b="1" i="0" u="none" strike="noStrike" dirty="0">
                          <a:solidFill>
                            <a:srgbClr val="00B050"/>
                          </a:solidFill>
                          <a:latin typeface="Calibri"/>
                        </a:rPr>
                        <a:t>WHY</a:t>
                      </a:r>
                    </a:p>
                  </a:txBody>
                  <a:tcPr marL="0" marR="0" marT="0" marB="0" anchor="b">
                    <a:lnL>
                      <a:noFill/>
                    </a:lnL>
                    <a:lnR>
                      <a:noFill/>
                    </a:lnR>
                    <a:lnT>
                      <a:noFill/>
                    </a:lnT>
                    <a:lnB>
                      <a:noFill/>
                    </a:lnB>
                  </a:tcPr>
                </a:tc>
              </a:tr>
            </a:tbl>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a:defRPr/>
            </a:pPr>
            <a:r>
              <a:rPr lang="en-US"/>
              <a:t>Blaustein &amp; Kinniburgh 2010; Kinniburgh &amp; Blaustein 2005</a:t>
            </a:r>
          </a:p>
        </p:txBody>
      </p:sp>
      <p:sp>
        <p:nvSpPr>
          <p:cNvPr id="953346" name="Rectangle 2"/>
          <p:cNvSpPr>
            <a:spLocks noGrp="1" noChangeArrowheads="1"/>
          </p:cNvSpPr>
          <p:nvPr>
            <p:ph type="title"/>
          </p:nvPr>
        </p:nvSpPr>
        <p:spPr>
          <a:xfrm>
            <a:off x="228600" y="274638"/>
            <a:ext cx="8763000" cy="715962"/>
          </a:xfrm>
        </p:spPr>
        <p:txBody>
          <a:bodyPr>
            <a:normAutofit/>
          </a:bodyPr>
          <a:lstStyle/>
          <a:p>
            <a:pPr eaLnBrk="1" hangingPunct="1">
              <a:defRPr/>
            </a:pPr>
            <a:r>
              <a:rPr lang="en-US" sz="3200" dirty="0" smtClean="0"/>
              <a:t>How do we increase our ability to regulate? </a:t>
            </a:r>
          </a:p>
        </p:txBody>
      </p:sp>
      <p:sp>
        <p:nvSpPr>
          <p:cNvPr id="953347" name="Rectangle 3"/>
          <p:cNvSpPr>
            <a:spLocks noGrp="1" noChangeArrowheads="1"/>
          </p:cNvSpPr>
          <p:nvPr>
            <p:ph type="body" idx="1"/>
          </p:nvPr>
        </p:nvSpPr>
        <p:spPr>
          <a:xfrm>
            <a:off x="457200" y="1676400"/>
            <a:ext cx="8229600" cy="4525963"/>
          </a:xfrm>
        </p:spPr>
        <p:txBody>
          <a:bodyPr>
            <a:normAutofit/>
          </a:bodyPr>
          <a:lstStyle/>
          <a:p>
            <a:pPr>
              <a:lnSpc>
                <a:spcPct val="80000"/>
              </a:lnSpc>
              <a:defRPr/>
            </a:pPr>
            <a:r>
              <a:rPr lang="en-US" dirty="0" smtClean="0"/>
              <a:t>Psycho-education and depersonalization</a:t>
            </a:r>
          </a:p>
          <a:p>
            <a:pPr eaLnBrk="1" hangingPunct="1">
              <a:lnSpc>
                <a:spcPct val="80000"/>
              </a:lnSpc>
              <a:defRPr/>
            </a:pPr>
            <a:endParaRPr lang="en-US" dirty="0" smtClean="0"/>
          </a:p>
          <a:p>
            <a:pPr>
              <a:lnSpc>
                <a:spcPct val="80000"/>
              </a:lnSpc>
              <a:defRPr/>
            </a:pPr>
            <a:r>
              <a:rPr lang="en-US" dirty="0" smtClean="0"/>
              <a:t>Identifying difficult situations</a:t>
            </a:r>
          </a:p>
          <a:p>
            <a:pPr eaLnBrk="1" hangingPunct="1">
              <a:lnSpc>
                <a:spcPct val="80000"/>
              </a:lnSpc>
              <a:defRPr/>
            </a:pPr>
            <a:endParaRPr lang="en-US" dirty="0" smtClean="0"/>
          </a:p>
          <a:p>
            <a:pPr>
              <a:lnSpc>
                <a:spcPct val="80000"/>
              </a:lnSpc>
              <a:defRPr/>
            </a:pPr>
            <a:r>
              <a:rPr lang="en-US" dirty="0" smtClean="0"/>
              <a:t>Self-monitoring skills</a:t>
            </a:r>
          </a:p>
          <a:p>
            <a:pPr eaLnBrk="1" hangingPunct="1">
              <a:lnSpc>
                <a:spcPct val="80000"/>
              </a:lnSpc>
              <a:buFont typeface="Wingdings" pitchFamily="2" charset="2"/>
              <a:buNone/>
              <a:defRPr/>
            </a:pPr>
            <a:endParaRPr lang="en-US" dirty="0"/>
          </a:p>
          <a:p>
            <a:pPr>
              <a:lnSpc>
                <a:spcPct val="80000"/>
              </a:lnSpc>
              <a:defRPr/>
            </a:pPr>
            <a:r>
              <a:rPr lang="en-US" dirty="0" smtClean="0"/>
              <a:t>Self-care and support</a:t>
            </a:r>
          </a:p>
        </p:txBody>
      </p:sp>
    </p:spTree>
    <p:extLst>
      <p:ext uri="{BB962C8B-B14F-4D97-AF65-F5344CB8AC3E}">
        <p14:creationId xmlns:p14="http://schemas.microsoft.com/office/powerpoint/2010/main" xmlns="" val="74018653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04800" y="6410848"/>
            <a:ext cx="4876800" cy="365760"/>
          </a:xfrm>
        </p:spPr>
        <p:txBody>
          <a:bodyPr/>
          <a:lstStyle/>
          <a:p>
            <a:pPr>
              <a:defRPr/>
            </a:pPr>
            <a:r>
              <a:rPr lang="en-US" dirty="0" err="1"/>
              <a:t>Blaustein</a:t>
            </a:r>
            <a:r>
              <a:rPr lang="en-US" dirty="0"/>
              <a:t> &amp; </a:t>
            </a:r>
            <a:r>
              <a:rPr lang="en-US" dirty="0" err="1"/>
              <a:t>Kinniburgh</a:t>
            </a:r>
            <a:r>
              <a:rPr lang="en-US" dirty="0"/>
              <a:t> 2010; </a:t>
            </a:r>
            <a:r>
              <a:rPr lang="en-US" dirty="0" err="1"/>
              <a:t>Kinniburgh</a:t>
            </a:r>
            <a:r>
              <a:rPr lang="en-US" dirty="0"/>
              <a:t> &amp; </a:t>
            </a:r>
            <a:r>
              <a:rPr lang="en-US" dirty="0" err="1"/>
              <a:t>Blaustein</a:t>
            </a:r>
            <a:r>
              <a:rPr lang="en-US" dirty="0"/>
              <a:t> 2005</a:t>
            </a:r>
          </a:p>
        </p:txBody>
      </p:sp>
      <p:sp>
        <p:nvSpPr>
          <p:cNvPr id="954370" name="Rectangle 2"/>
          <p:cNvSpPr>
            <a:spLocks noGrp="1" noChangeArrowheads="1"/>
          </p:cNvSpPr>
          <p:nvPr>
            <p:ph type="title"/>
          </p:nvPr>
        </p:nvSpPr>
        <p:spPr/>
        <p:txBody>
          <a:bodyPr/>
          <a:lstStyle/>
          <a:p>
            <a:pPr eaLnBrk="1" hangingPunct="1">
              <a:defRPr/>
            </a:pPr>
            <a:r>
              <a:rPr lang="en-US" smtClean="0"/>
              <a:t>Normalize and Depersonalize</a:t>
            </a:r>
          </a:p>
        </p:txBody>
      </p:sp>
      <p:sp>
        <p:nvSpPr>
          <p:cNvPr id="954371" name="Rectangle 3"/>
          <p:cNvSpPr>
            <a:spLocks noGrp="1" noChangeArrowheads="1"/>
          </p:cNvSpPr>
          <p:nvPr>
            <p:ph type="body" idx="1"/>
          </p:nvPr>
        </p:nvSpPr>
        <p:spPr>
          <a:xfrm>
            <a:off x="457200" y="1600200"/>
            <a:ext cx="8229600" cy="4724400"/>
          </a:xfrm>
        </p:spPr>
        <p:txBody>
          <a:bodyPr/>
          <a:lstStyle/>
          <a:p>
            <a:pPr eaLnBrk="1" hangingPunct="1">
              <a:lnSpc>
                <a:spcPct val="90000"/>
              </a:lnSpc>
              <a:defRPr/>
            </a:pPr>
            <a:r>
              <a:rPr lang="en-US" sz="2800" dirty="0" smtClean="0"/>
              <a:t>Normalize caregiver response to difficult behaviors – we feel what we feel</a:t>
            </a:r>
          </a:p>
          <a:p>
            <a:pPr eaLnBrk="1" hangingPunct="1">
              <a:lnSpc>
                <a:spcPct val="90000"/>
              </a:lnSpc>
              <a:defRPr/>
            </a:pPr>
            <a:endParaRPr lang="en-US" sz="2800" dirty="0" smtClean="0"/>
          </a:p>
          <a:p>
            <a:pPr eaLnBrk="1" hangingPunct="1">
              <a:lnSpc>
                <a:spcPct val="90000"/>
              </a:lnSpc>
              <a:defRPr/>
            </a:pPr>
            <a:r>
              <a:rPr lang="en-US" sz="2800" dirty="0" smtClean="0"/>
              <a:t>Depersonalize youth trauma response</a:t>
            </a:r>
          </a:p>
          <a:p>
            <a:pPr eaLnBrk="1" hangingPunct="1">
              <a:lnSpc>
                <a:spcPct val="90000"/>
              </a:lnSpc>
              <a:buFont typeface="Wingdings" pitchFamily="2" charset="2"/>
              <a:buNone/>
              <a:defRPr/>
            </a:pPr>
            <a:endParaRPr lang="en-US" sz="2800" dirty="0" smtClean="0"/>
          </a:p>
          <a:p>
            <a:pPr lvl="1" eaLnBrk="1" hangingPunct="1">
              <a:lnSpc>
                <a:spcPct val="90000"/>
              </a:lnSpc>
              <a:defRPr/>
            </a:pPr>
            <a:r>
              <a:rPr lang="en-US" sz="2400" dirty="0" smtClean="0"/>
              <a:t>Provide and seek </a:t>
            </a:r>
            <a:r>
              <a:rPr lang="en-US" sz="2400" dirty="0" err="1" smtClean="0"/>
              <a:t>psychoeducation</a:t>
            </a:r>
            <a:r>
              <a:rPr lang="en-US" sz="2400" dirty="0" smtClean="0"/>
              <a:t> about:</a:t>
            </a:r>
          </a:p>
          <a:p>
            <a:pPr lvl="2" eaLnBrk="1" hangingPunct="1">
              <a:lnSpc>
                <a:spcPct val="90000"/>
              </a:lnSpc>
              <a:defRPr/>
            </a:pPr>
            <a:r>
              <a:rPr lang="en-US" sz="2000" dirty="0" smtClean="0"/>
              <a:t>Adaptive nature of behaviors</a:t>
            </a:r>
          </a:p>
          <a:p>
            <a:pPr lvl="2" eaLnBrk="1" hangingPunct="1">
              <a:lnSpc>
                <a:spcPct val="90000"/>
              </a:lnSpc>
              <a:defRPr/>
            </a:pPr>
            <a:r>
              <a:rPr lang="en-US" sz="2000" dirty="0" smtClean="0"/>
              <a:t>Understanding function of child behavior</a:t>
            </a:r>
          </a:p>
          <a:p>
            <a:pPr lvl="2" eaLnBrk="1" hangingPunct="1">
              <a:lnSpc>
                <a:spcPct val="90000"/>
              </a:lnSpc>
              <a:defRPr/>
            </a:pPr>
            <a:r>
              <a:rPr lang="en-US" sz="2000" dirty="0" smtClean="0"/>
              <a:t>Understanding and recognizing triggers (and differentiating this response from opposition, manipulation, etc.)</a:t>
            </a:r>
          </a:p>
        </p:txBody>
      </p:sp>
    </p:spTree>
    <p:extLst>
      <p:ext uri="{BB962C8B-B14F-4D97-AF65-F5344CB8AC3E}">
        <p14:creationId xmlns:p14="http://schemas.microsoft.com/office/powerpoint/2010/main" xmlns="" val="24979153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04800" y="6410848"/>
            <a:ext cx="4800600" cy="365760"/>
          </a:xfrm>
        </p:spPr>
        <p:txBody>
          <a:bodyPr/>
          <a:lstStyle/>
          <a:p>
            <a:pPr>
              <a:defRPr/>
            </a:pPr>
            <a:r>
              <a:rPr lang="en-US" dirty="0" err="1"/>
              <a:t>Blaustein</a:t>
            </a:r>
            <a:r>
              <a:rPr lang="en-US" dirty="0"/>
              <a:t> &amp; </a:t>
            </a:r>
            <a:r>
              <a:rPr lang="en-US" dirty="0" err="1"/>
              <a:t>Kinniburgh</a:t>
            </a:r>
            <a:r>
              <a:rPr lang="en-US" dirty="0"/>
              <a:t> 2010; </a:t>
            </a:r>
            <a:r>
              <a:rPr lang="en-US" dirty="0" err="1"/>
              <a:t>Kinniburgh</a:t>
            </a:r>
            <a:r>
              <a:rPr lang="en-US" dirty="0"/>
              <a:t> &amp; </a:t>
            </a:r>
            <a:r>
              <a:rPr lang="en-US" dirty="0" err="1"/>
              <a:t>Blaustein</a:t>
            </a:r>
            <a:r>
              <a:rPr lang="en-US" dirty="0"/>
              <a:t> 2005</a:t>
            </a:r>
          </a:p>
        </p:txBody>
      </p:sp>
      <p:sp>
        <p:nvSpPr>
          <p:cNvPr id="1272834" name="Rectangle 2"/>
          <p:cNvSpPr>
            <a:spLocks noGrp="1" noChangeArrowheads="1"/>
          </p:cNvSpPr>
          <p:nvPr>
            <p:ph type="title"/>
          </p:nvPr>
        </p:nvSpPr>
        <p:spPr>
          <a:xfrm>
            <a:off x="301752" y="307848"/>
            <a:ext cx="8534400" cy="758952"/>
          </a:xfrm>
        </p:spPr>
        <p:txBody>
          <a:bodyPr>
            <a:noAutofit/>
          </a:bodyPr>
          <a:lstStyle/>
          <a:p>
            <a:pPr eaLnBrk="1" hangingPunct="1">
              <a:defRPr/>
            </a:pPr>
            <a:r>
              <a:rPr lang="en-US" sz="2800" dirty="0" smtClean="0"/>
              <a:t>Understanding Youth Behaviors </a:t>
            </a:r>
            <a:r>
              <a:rPr lang="en-US" sz="2800" dirty="0"/>
              <a:t/>
            </a:r>
            <a:br>
              <a:rPr lang="en-US" sz="2800" dirty="0"/>
            </a:br>
            <a:r>
              <a:rPr lang="en-US" sz="2800" dirty="0" smtClean="0"/>
              <a:t>The Human Danger Response</a:t>
            </a:r>
          </a:p>
        </p:txBody>
      </p:sp>
      <p:sp>
        <p:nvSpPr>
          <p:cNvPr id="1272835" name="Rectangle 3"/>
          <p:cNvSpPr>
            <a:spLocks noGrp="1" noChangeArrowheads="1"/>
          </p:cNvSpPr>
          <p:nvPr>
            <p:ph type="body" idx="1"/>
          </p:nvPr>
        </p:nvSpPr>
        <p:spPr/>
        <p:txBody>
          <a:bodyPr>
            <a:normAutofit/>
          </a:bodyPr>
          <a:lstStyle/>
          <a:p>
            <a:pPr eaLnBrk="1" hangingPunct="1">
              <a:defRPr/>
            </a:pPr>
            <a:r>
              <a:rPr lang="en-US" sz="2600" dirty="0" smtClean="0"/>
              <a:t>The body’s alarm system</a:t>
            </a:r>
          </a:p>
          <a:p>
            <a:pPr eaLnBrk="1" hangingPunct="1">
              <a:defRPr/>
            </a:pPr>
            <a:r>
              <a:rPr lang="en-US" sz="2600" dirty="0" smtClean="0"/>
              <a:t>The normative danger response</a:t>
            </a:r>
          </a:p>
          <a:p>
            <a:pPr eaLnBrk="1" hangingPunct="1">
              <a:defRPr/>
            </a:pPr>
            <a:r>
              <a:rPr lang="en-US" sz="2600" dirty="0" smtClean="0"/>
              <a:t>The danger response and arousal</a:t>
            </a:r>
          </a:p>
          <a:p>
            <a:pPr eaLnBrk="1" hangingPunct="1">
              <a:defRPr/>
            </a:pPr>
            <a:r>
              <a:rPr lang="en-US" sz="2600" dirty="0" smtClean="0"/>
              <a:t>The overactive alarm</a:t>
            </a:r>
          </a:p>
          <a:p>
            <a:pPr eaLnBrk="1" hangingPunct="1">
              <a:defRPr/>
            </a:pPr>
            <a:r>
              <a:rPr lang="en-US" sz="2600" dirty="0" smtClean="0"/>
              <a:t>What triggers the alarm?</a:t>
            </a:r>
          </a:p>
          <a:p>
            <a:pPr eaLnBrk="1" hangingPunct="1">
              <a:defRPr/>
            </a:pPr>
            <a:r>
              <a:rPr lang="en-US" sz="2600" dirty="0" smtClean="0"/>
              <a:t>How do you know a child has been triggered?</a:t>
            </a:r>
          </a:p>
        </p:txBody>
      </p:sp>
    </p:spTree>
    <p:extLst>
      <p:ext uri="{BB962C8B-B14F-4D97-AF65-F5344CB8AC3E}">
        <p14:creationId xmlns:p14="http://schemas.microsoft.com/office/powerpoint/2010/main" xmlns="" val="53669192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a:defRPr/>
            </a:pPr>
            <a:r>
              <a:rPr lang="en-US"/>
              <a:t>Blaustein &amp; Kinniburgh 2010; Kinniburgh &amp; Blaustein 2005</a:t>
            </a:r>
          </a:p>
        </p:txBody>
      </p:sp>
      <p:sp>
        <p:nvSpPr>
          <p:cNvPr id="956418" name="Rectangle 2"/>
          <p:cNvSpPr>
            <a:spLocks noGrp="1" noChangeArrowheads="1"/>
          </p:cNvSpPr>
          <p:nvPr>
            <p:ph type="title"/>
          </p:nvPr>
        </p:nvSpPr>
        <p:spPr/>
        <p:txBody>
          <a:bodyPr/>
          <a:lstStyle/>
          <a:p>
            <a:pPr eaLnBrk="1" hangingPunct="1">
              <a:defRPr/>
            </a:pPr>
            <a:r>
              <a:rPr lang="en-US" smtClean="0"/>
              <a:t>Identifying Difficult Situations</a:t>
            </a:r>
          </a:p>
        </p:txBody>
      </p:sp>
      <p:sp>
        <p:nvSpPr>
          <p:cNvPr id="956419" name="Rectangle 3"/>
          <p:cNvSpPr>
            <a:spLocks noGrp="1" noChangeArrowheads="1"/>
          </p:cNvSpPr>
          <p:nvPr>
            <p:ph type="body" idx="1"/>
          </p:nvPr>
        </p:nvSpPr>
        <p:spPr>
          <a:xfrm>
            <a:off x="304800" y="1981200"/>
            <a:ext cx="8458200" cy="3886200"/>
          </a:xfrm>
        </p:spPr>
        <p:txBody>
          <a:bodyPr/>
          <a:lstStyle/>
          <a:p>
            <a:pPr eaLnBrk="1" hangingPunct="1">
              <a:lnSpc>
                <a:spcPct val="90000"/>
              </a:lnSpc>
              <a:defRPr/>
            </a:pPr>
            <a:r>
              <a:rPr lang="en-US" sz="2800" dirty="0" smtClean="0"/>
              <a:t>Consider the following with all adults </a:t>
            </a:r>
          </a:p>
          <a:p>
            <a:pPr lvl="1" eaLnBrk="1" hangingPunct="1">
              <a:lnSpc>
                <a:spcPct val="90000"/>
              </a:lnSpc>
              <a:defRPr/>
            </a:pPr>
            <a:r>
              <a:rPr lang="en-US" sz="2400" dirty="0" smtClean="0"/>
              <a:t>How are you coping?  What sustains you in your work and what feelings do you find harder?</a:t>
            </a:r>
          </a:p>
          <a:p>
            <a:pPr lvl="1" eaLnBrk="1" hangingPunct="1">
              <a:lnSpc>
                <a:spcPct val="90000"/>
              </a:lnSpc>
              <a:defRPr/>
            </a:pPr>
            <a:r>
              <a:rPr lang="en-US" sz="2400" dirty="0" smtClean="0"/>
              <a:t>Are there particular vulnerable areas?</a:t>
            </a:r>
          </a:p>
          <a:p>
            <a:pPr lvl="1" eaLnBrk="1" hangingPunct="1">
              <a:lnSpc>
                <a:spcPct val="90000"/>
              </a:lnSpc>
              <a:defRPr/>
            </a:pPr>
            <a:r>
              <a:rPr lang="en-US" sz="2400" dirty="0" smtClean="0"/>
              <a:t>How do you know when you are modulated versus on edge?</a:t>
            </a:r>
          </a:p>
          <a:p>
            <a:pPr lvl="1" eaLnBrk="1" hangingPunct="1">
              <a:lnSpc>
                <a:spcPct val="90000"/>
              </a:lnSpc>
              <a:defRPr/>
            </a:pPr>
            <a:r>
              <a:rPr lang="en-US" sz="2400" dirty="0" smtClean="0"/>
              <a:t>What other types of things affect your ability to stay centered (i.e., external pressures, lack of sleep, etc.)?</a:t>
            </a:r>
          </a:p>
        </p:txBody>
      </p:sp>
    </p:spTree>
    <p:extLst>
      <p:ext uri="{BB962C8B-B14F-4D97-AF65-F5344CB8AC3E}">
        <p14:creationId xmlns:p14="http://schemas.microsoft.com/office/powerpoint/2010/main" xmlns="" val="165351386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pPr>
              <a:defRPr/>
            </a:pPr>
            <a:r>
              <a:rPr lang="en-US"/>
              <a:t>Blaustein &amp; Kinniburgh 2010; Kinniburgh &amp; Blaustein 2005</a:t>
            </a:r>
          </a:p>
        </p:txBody>
      </p:sp>
      <p:sp>
        <p:nvSpPr>
          <p:cNvPr id="957442" name="Rectangle 2"/>
          <p:cNvSpPr>
            <a:spLocks noGrp="1" noChangeArrowheads="1"/>
          </p:cNvSpPr>
          <p:nvPr>
            <p:ph type="title"/>
          </p:nvPr>
        </p:nvSpPr>
        <p:spPr/>
        <p:txBody>
          <a:bodyPr/>
          <a:lstStyle/>
          <a:p>
            <a:pPr eaLnBrk="1" hangingPunct="1">
              <a:defRPr/>
            </a:pPr>
            <a:r>
              <a:rPr lang="en-US" smtClean="0"/>
              <a:t>Build Self-Monitoring Skills</a:t>
            </a:r>
          </a:p>
        </p:txBody>
      </p:sp>
      <p:sp>
        <p:nvSpPr>
          <p:cNvPr id="957443" name="Rectangle 3"/>
          <p:cNvSpPr>
            <a:spLocks noGrp="1" noChangeArrowheads="1"/>
          </p:cNvSpPr>
          <p:nvPr>
            <p:ph type="body" idx="1"/>
          </p:nvPr>
        </p:nvSpPr>
        <p:spPr>
          <a:xfrm>
            <a:off x="228600" y="1600200"/>
            <a:ext cx="8763000" cy="4876800"/>
          </a:xfrm>
        </p:spPr>
        <p:txBody>
          <a:bodyPr/>
          <a:lstStyle/>
          <a:p>
            <a:pPr eaLnBrk="1" hangingPunct="1">
              <a:lnSpc>
                <a:spcPct val="90000"/>
              </a:lnSpc>
              <a:defRPr/>
            </a:pPr>
            <a:r>
              <a:rPr lang="en-US" sz="2400" u="sng" dirty="0" smtClean="0"/>
              <a:t>Build self-monitoring skills</a:t>
            </a:r>
            <a:r>
              <a:rPr lang="en-US" sz="2400" dirty="0" smtClean="0"/>
              <a:t>: Work with adults to notice their own typical responses to difficult situations</a:t>
            </a:r>
          </a:p>
          <a:p>
            <a:pPr lvl="1" eaLnBrk="1" hangingPunct="1">
              <a:lnSpc>
                <a:spcPct val="90000"/>
              </a:lnSpc>
              <a:defRPr/>
            </a:pPr>
            <a:r>
              <a:rPr lang="en-US" sz="2000" u="sng" dirty="0" smtClean="0"/>
              <a:t>Body</a:t>
            </a:r>
            <a:r>
              <a:rPr lang="en-US" sz="2000" dirty="0" smtClean="0"/>
              <a:t>: What cues does the body give? Notice more routine body cues, as well as warning signs for “losing control” or hitting a danger point</a:t>
            </a:r>
          </a:p>
          <a:p>
            <a:pPr lvl="1" eaLnBrk="1" hangingPunct="1">
              <a:lnSpc>
                <a:spcPct val="90000"/>
              </a:lnSpc>
              <a:defRPr/>
            </a:pPr>
            <a:r>
              <a:rPr lang="en-US" sz="2000" u="sng" dirty="0" smtClean="0"/>
              <a:t>Thoughts</a:t>
            </a:r>
            <a:r>
              <a:rPr lang="en-US" sz="2000" dirty="0" smtClean="0"/>
              <a:t>: What are adult’s automatic thoughts in the face of difficult situations?  Do they….blame themselves?  Worry about their choices? Focus on what the child is </a:t>
            </a:r>
            <a:r>
              <a:rPr lang="en-US" sz="2000" i="1" dirty="0" smtClean="0"/>
              <a:t>not </a:t>
            </a:r>
            <a:r>
              <a:rPr lang="en-US" sz="2000" dirty="0" smtClean="0"/>
              <a:t>doing?  Compare the child to other kids?</a:t>
            </a:r>
          </a:p>
          <a:p>
            <a:pPr lvl="1" eaLnBrk="1" hangingPunct="1">
              <a:lnSpc>
                <a:spcPct val="90000"/>
              </a:lnSpc>
              <a:defRPr/>
            </a:pPr>
            <a:r>
              <a:rPr lang="en-US" sz="2000" u="sng" dirty="0" smtClean="0"/>
              <a:t>Emotions</a:t>
            </a:r>
            <a:r>
              <a:rPr lang="en-US" sz="2000" dirty="0" smtClean="0"/>
              <a:t>: What does adult </a:t>
            </a:r>
            <a:r>
              <a:rPr lang="en-US" sz="2000" i="1" dirty="0" smtClean="0"/>
              <a:t>feel</a:t>
            </a:r>
            <a:r>
              <a:rPr lang="en-US" sz="2000" dirty="0" smtClean="0"/>
              <a:t> in the face of these thoughts?  How strongly?</a:t>
            </a:r>
          </a:p>
          <a:p>
            <a:pPr lvl="1" eaLnBrk="1" hangingPunct="1">
              <a:lnSpc>
                <a:spcPct val="90000"/>
              </a:lnSpc>
              <a:defRPr/>
            </a:pPr>
            <a:r>
              <a:rPr lang="en-US" sz="2000" u="sng" dirty="0" smtClean="0"/>
              <a:t>Behavior</a:t>
            </a:r>
            <a:r>
              <a:rPr lang="en-US" sz="2000" dirty="0" smtClean="0"/>
              <a:t>: What do you </a:t>
            </a:r>
            <a:r>
              <a:rPr lang="en-US" sz="2000" i="1" dirty="0" smtClean="0"/>
              <a:t>do </a:t>
            </a:r>
            <a:r>
              <a:rPr lang="en-US" sz="2000" dirty="0" smtClean="0"/>
              <a:t> in challenging situations?  Withdraw?  Become punitive?  Freeze?  Learn to recognize behavioral coping strategies.</a:t>
            </a:r>
          </a:p>
        </p:txBody>
      </p:sp>
    </p:spTree>
    <p:extLst>
      <p:ext uri="{BB962C8B-B14F-4D97-AF65-F5344CB8AC3E}">
        <p14:creationId xmlns:p14="http://schemas.microsoft.com/office/powerpoint/2010/main" xmlns="" val="44054561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04800" y="6410848"/>
            <a:ext cx="4876800" cy="365760"/>
          </a:xfrm>
        </p:spPr>
        <p:txBody>
          <a:bodyPr/>
          <a:lstStyle/>
          <a:p>
            <a:pPr>
              <a:defRPr/>
            </a:pPr>
            <a:r>
              <a:rPr lang="en-US" dirty="0" err="1"/>
              <a:t>Blaustein</a:t>
            </a:r>
            <a:r>
              <a:rPr lang="en-US" dirty="0"/>
              <a:t> &amp; </a:t>
            </a:r>
            <a:r>
              <a:rPr lang="en-US" dirty="0" err="1"/>
              <a:t>Kinniburgh</a:t>
            </a:r>
            <a:r>
              <a:rPr lang="en-US" dirty="0"/>
              <a:t> 2010; </a:t>
            </a:r>
            <a:r>
              <a:rPr lang="en-US" dirty="0" err="1"/>
              <a:t>Kinniburgh</a:t>
            </a:r>
            <a:r>
              <a:rPr lang="en-US" dirty="0"/>
              <a:t> &amp; </a:t>
            </a:r>
            <a:r>
              <a:rPr lang="en-US" dirty="0" err="1"/>
              <a:t>Blaustein</a:t>
            </a:r>
            <a:r>
              <a:rPr lang="en-US" dirty="0"/>
              <a:t> 2005</a:t>
            </a:r>
          </a:p>
        </p:txBody>
      </p:sp>
      <p:sp>
        <p:nvSpPr>
          <p:cNvPr id="959490" name="Rectangle 2"/>
          <p:cNvSpPr>
            <a:spLocks noGrp="1" noChangeArrowheads="1"/>
          </p:cNvSpPr>
          <p:nvPr>
            <p:ph type="title"/>
          </p:nvPr>
        </p:nvSpPr>
        <p:spPr>
          <a:xfrm>
            <a:off x="457200" y="152400"/>
            <a:ext cx="8229600" cy="762000"/>
          </a:xfrm>
        </p:spPr>
        <p:txBody>
          <a:bodyPr>
            <a:normAutofit/>
          </a:bodyPr>
          <a:lstStyle/>
          <a:p>
            <a:pPr eaLnBrk="1" hangingPunct="1">
              <a:defRPr/>
            </a:pPr>
            <a:r>
              <a:rPr lang="en-US" sz="3200" dirty="0" smtClean="0"/>
              <a:t>Self-Care and Support</a:t>
            </a:r>
          </a:p>
        </p:txBody>
      </p:sp>
      <p:sp>
        <p:nvSpPr>
          <p:cNvPr id="959491" name="Rectangle 3"/>
          <p:cNvSpPr>
            <a:spLocks noGrp="1" noChangeArrowheads="1"/>
          </p:cNvSpPr>
          <p:nvPr>
            <p:ph type="body" idx="1"/>
          </p:nvPr>
        </p:nvSpPr>
        <p:spPr>
          <a:xfrm>
            <a:off x="228600" y="1371600"/>
            <a:ext cx="8763000" cy="4953000"/>
          </a:xfrm>
        </p:spPr>
        <p:txBody>
          <a:bodyPr/>
          <a:lstStyle/>
          <a:p>
            <a:pPr eaLnBrk="1" hangingPunct="1">
              <a:lnSpc>
                <a:spcPct val="90000"/>
              </a:lnSpc>
              <a:defRPr/>
            </a:pPr>
            <a:r>
              <a:rPr lang="en-US" sz="2400" dirty="0" smtClean="0"/>
              <a:t>Each caregiver should have a “self-care” plan, including an individual “tool-box”</a:t>
            </a:r>
          </a:p>
          <a:p>
            <a:pPr eaLnBrk="1" hangingPunct="1">
              <a:lnSpc>
                <a:spcPct val="90000"/>
              </a:lnSpc>
              <a:defRPr/>
            </a:pPr>
            <a:r>
              <a:rPr lang="en-US" sz="2400" dirty="0" smtClean="0"/>
              <a:t>Pay attention to both in-the-pocket techniques and more involved self-care</a:t>
            </a:r>
          </a:p>
          <a:p>
            <a:pPr lvl="1" eaLnBrk="1" hangingPunct="1">
              <a:lnSpc>
                <a:spcPct val="90000"/>
              </a:lnSpc>
              <a:defRPr/>
            </a:pPr>
            <a:r>
              <a:rPr lang="en-US" sz="2000" u="sng" dirty="0" smtClean="0"/>
              <a:t>Individual Level Examples</a:t>
            </a:r>
            <a:r>
              <a:rPr lang="en-US" sz="2000" dirty="0" smtClean="0"/>
              <a:t>:</a:t>
            </a:r>
            <a:endParaRPr lang="en-US" sz="2000" u="sng" dirty="0" smtClean="0"/>
          </a:p>
          <a:p>
            <a:pPr lvl="2" eaLnBrk="1" hangingPunct="1">
              <a:lnSpc>
                <a:spcPct val="90000"/>
              </a:lnSpc>
              <a:defRPr/>
            </a:pPr>
            <a:r>
              <a:rPr lang="en-US" sz="1800" dirty="0" smtClean="0"/>
              <a:t>Deep breathing</a:t>
            </a:r>
          </a:p>
          <a:p>
            <a:pPr lvl="2" eaLnBrk="1" hangingPunct="1">
              <a:lnSpc>
                <a:spcPct val="90000"/>
              </a:lnSpc>
              <a:defRPr/>
            </a:pPr>
            <a:r>
              <a:rPr lang="en-US" sz="1800" dirty="0" smtClean="0"/>
              <a:t>Muscle relaxation/stretching/neck rolls</a:t>
            </a:r>
          </a:p>
          <a:p>
            <a:pPr lvl="2" eaLnBrk="1" hangingPunct="1">
              <a:lnSpc>
                <a:spcPct val="90000"/>
              </a:lnSpc>
              <a:defRPr/>
            </a:pPr>
            <a:r>
              <a:rPr lang="en-US" sz="1800" dirty="0" smtClean="0"/>
              <a:t>Distraction: shifting off of unproductive thoughts</a:t>
            </a:r>
          </a:p>
          <a:p>
            <a:pPr lvl="2" eaLnBrk="1" hangingPunct="1">
              <a:lnSpc>
                <a:spcPct val="90000"/>
              </a:lnSpc>
              <a:defRPr/>
            </a:pPr>
            <a:r>
              <a:rPr lang="en-US" sz="1800" dirty="0" smtClean="0"/>
              <a:t>Take a break – time out</a:t>
            </a:r>
          </a:p>
          <a:p>
            <a:pPr lvl="2" eaLnBrk="1" hangingPunct="1">
              <a:lnSpc>
                <a:spcPct val="90000"/>
              </a:lnSpc>
              <a:defRPr/>
            </a:pPr>
            <a:r>
              <a:rPr lang="en-US" sz="1800" dirty="0" smtClean="0"/>
              <a:t>Individual “mantra”</a:t>
            </a:r>
          </a:p>
          <a:p>
            <a:pPr lvl="2" eaLnBrk="1" hangingPunct="1">
              <a:lnSpc>
                <a:spcPct val="90000"/>
              </a:lnSpc>
              <a:defRPr/>
            </a:pPr>
            <a:r>
              <a:rPr lang="en-US" sz="1800" dirty="0" smtClean="0"/>
              <a:t>Preventative: ongoing self-care plan</a:t>
            </a:r>
          </a:p>
          <a:p>
            <a:pPr lvl="1" eaLnBrk="1" hangingPunct="1">
              <a:lnSpc>
                <a:spcPct val="90000"/>
              </a:lnSpc>
              <a:defRPr/>
            </a:pPr>
            <a:r>
              <a:rPr lang="en-US" sz="2000" u="sng" dirty="0" smtClean="0"/>
              <a:t>Group Level</a:t>
            </a:r>
            <a:r>
              <a:rPr lang="en-US" sz="2000" dirty="0" smtClean="0"/>
              <a:t>:</a:t>
            </a:r>
          </a:p>
          <a:p>
            <a:pPr lvl="2" eaLnBrk="1" hangingPunct="1">
              <a:lnSpc>
                <a:spcPct val="90000"/>
              </a:lnSpc>
              <a:defRPr/>
            </a:pPr>
            <a:r>
              <a:rPr lang="en-US" sz="1800" dirty="0" smtClean="0"/>
              <a:t>Self-care forums (i.e., exercise group, yoga groups)</a:t>
            </a:r>
          </a:p>
          <a:p>
            <a:pPr lvl="2" eaLnBrk="1" hangingPunct="1">
              <a:lnSpc>
                <a:spcPct val="90000"/>
              </a:lnSpc>
              <a:defRPr/>
            </a:pPr>
            <a:r>
              <a:rPr lang="en-US" sz="1800" dirty="0" smtClean="0"/>
              <a:t>Fun group activities</a:t>
            </a:r>
          </a:p>
          <a:p>
            <a:pPr lvl="2" eaLnBrk="1" hangingPunct="1">
              <a:lnSpc>
                <a:spcPct val="90000"/>
              </a:lnSpc>
              <a:defRPr/>
            </a:pPr>
            <a:r>
              <a:rPr lang="en-US" sz="1800" dirty="0" smtClean="0"/>
              <a:t>Teacher-to-teacher support</a:t>
            </a:r>
          </a:p>
        </p:txBody>
      </p:sp>
    </p:spTree>
    <p:extLst>
      <p:ext uri="{BB962C8B-B14F-4D97-AF65-F5344CB8AC3E}">
        <p14:creationId xmlns:p14="http://schemas.microsoft.com/office/powerpoint/2010/main" xmlns="" val="234202663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04800" y="6410848"/>
            <a:ext cx="4648200" cy="365760"/>
          </a:xfrm>
        </p:spPr>
        <p:txBody>
          <a:bodyPr/>
          <a:lstStyle/>
          <a:p>
            <a:pPr>
              <a:defRPr/>
            </a:pPr>
            <a:r>
              <a:rPr lang="en-US" dirty="0" err="1"/>
              <a:t>Blaustein</a:t>
            </a:r>
            <a:r>
              <a:rPr lang="en-US" dirty="0"/>
              <a:t> &amp; </a:t>
            </a:r>
            <a:r>
              <a:rPr lang="en-US" dirty="0" err="1"/>
              <a:t>Kinniburgh</a:t>
            </a:r>
            <a:r>
              <a:rPr lang="en-US" dirty="0"/>
              <a:t> 2010; </a:t>
            </a:r>
            <a:r>
              <a:rPr lang="en-US" dirty="0" err="1"/>
              <a:t>Kinniburgh</a:t>
            </a:r>
            <a:r>
              <a:rPr lang="en-US" dirty="0"/>
              <a:t> &amp; </a:t>
            </a:r>
            <a:r>
              <a:rPr lang="en-US" dirty="0" err="1"/>
              <a:t>Blaustein</a:t>
            </a:r>
            <a:r>
              <a:rPr lang="en-US" dirty="0"/>
              <a:t> 2005</a:t>
            </a:r>
          </a:p>
        </p:txBody>
      </p:sp>
      <p:sp>
        <p:nvSpPr>
          <p:cNvPr id="961538" name="Rectangle 2"/>
          <p:cNvSpPr>
            <a:spLocks noGrp="1" noChangeArrowheads="1"/>
          </p:cNvSpPr>
          <p:nvPr>
            <p:ph type="title"/>
          </p:nvPr>
        </p:nvSpPr>
        <p:spPr>
          <a:xfrm>
            <a:off x="457200" y="-26633"/>
            <a:ext cx="8229600" cy="990600"/>
          </a:xfrm>
        </p:spPr>
        <p:txBody>
          <a:bodyPr>
            <a:normAutofit/>
          </a:bodyPr>
          <a:lstStyle/>
          <a:p>
            <a:pPr eaLnBrk="1" hangingPunct="1">
              <a:defRPr/>
            </a:pPr>
            <a:r>
              <a:rPr lang="en-US" sz="3200" dirty="0" smtClean="0"/>
              <a:t>Supporting Staff</a:t>
            </a:r>
          </a:p>
        </p:txBody>
      </p:sp>
      <p:sp>
        <p:nvSpPr>
          <p:cNvPr id="961539" name="Rectangle 3"/>
          <p:cNvSpPr>
            <a:spLocks noGrp="1" noChangeArrowheads="1"/>
          </p:cNvSpPr>
          <p:nvPr>
            <p:ph type="body" idx="1"/>
          </p:nvPr>
        </p:nvSpPr>
        <p:spPr>
          <a:xfrm>
            <a:off x="457200" y="1752600"/>
            <a:ext cx="8229600" cy="4953000"/>
          </a:xfrm>
        </p:spPr>
        <p:txBody>
          <a:bodyPr>
            <a:noAutofit/>
          </a:bodyPr>
          <a:lstStyle/>
          <a:p>
            <a:pPr eaLnBrk="1" hangingPunct="1">
              <a:lnSpc>
                <a:spcPct val="80000"/>
              </a:lnSpc>
              <a:defRPr/>
            </a:pPr>
            <a:r>
              <a:rPr lang="en-US" sz="2200" dirty="0" smtClean="0"/>
              <a:t>Pay attention to affect management/behavioral response at both the </a:t>
            </a:r>
            <a:r>
              <a:rPr lang="en-US" sz="2200" u="sng" dirty="0" smtClean="0"/>
              <a:t>individual staff</a:t>
            </a:r>
            <a:r>
              <a:rPr lang="en-US" sz="2200" dirty="0" smtClean="0"/>
              <a:t> and </a:t>
            </a:r>
            <a:r>
              <a:rPr lang="en-US" sz="2200" u="sng" dirty="0" smtClean="0"/>
              <a:t>systemic</a:t>
            </a:r>
            <a:r>
              <a:rPr lang="en-US" sz="2200" dirty="0" smtClean="0"/>
              <a:t> levels</a:t>
            </a:r>
          </a:p>
          <a:p>
            <a:pPr eaLnBrk="1" hangingPunct="1">
              <a:lnSpc>
                <a:spcPct val="80000"/>
              </a:lnSpc>
              <a:defRPr/>
            </a:pPr>
            <a:r>
              <a:rPr lang="en-US" sz="2200" dirty="0" smtClean="0"/>
              <a:t>Normalize staff response to difficult behaviors; remind yourself and others that feeling emotion in response to your students is </a:t>
            </a:r>
            <a:r>
              <a:rPr lang="en-US" sz="2200" u="sng" dirty="0" smtClean="0"/>
              <a:t>NORMAL</a:t>
            </a:r>
            <a:r>
              <a:rPr lang="en-US" sz="2200" dirty="0" smtClean="0"/>
              <a:t> and </a:t>
            </a:r>
            <a:r>
              <a:rPr lang="en-US" sz="2200" u="sng" dirty="0" smtClean="0"/>
              <a:t>EXPECTED</a:t>
            </a:r>
          </a:p>
          <a:p>
            <a:pPr eaLnBrk="1" hangingPunct="1">
              <a:lnSpc>
                <a:spcPct val="80000"/>
              </a:lnSpc>
              <a:defRPr/>
            </a:pPr>
            <a:r>
              <a:rPr lang="en-US" sz="2200" dirty="0" smtClean="0"/>
              <a:t>Consider the following:</a:t>
            </a:r>
          </a:p>
          <a:p>
            <a:pPr lvl="1" eaLnBrk="1" hangingPunct="1">
              <a:lnSpc>
                <a:spcPct val="80000"/>
              </a:lnSpc>
              <a:defRPr/>
            </a:pPr>
            <a:r>
              <a:rPr lang="en-US" sz="2000" dirty="0" smtClean="0"/>
              <a:t>Forums for routine communication among staff</a:t>
            </a:r>
          </a:p>
          <a:p>
            <a:pPr lvl="1" eaLnBrk="1" hangingPunct="1">
              <a:lnSpc>
                <a:spcPct val="80000"/>
              </a:lnSpc>
              <a:defRPr/>
            </a:pPr>
            <a:r>
              <a:rPr lang="en-US" sz="2000" dirty="0" smtClean="0"/>
              <a:t>Incorporation of trauma concepts into student discussion</a:t>
            </a:r>
          </a:p>
          <a:p>
            <a:pPr lvl="1" eaLnBrk="1" hangingPunct="1">
              <a:lnSpc>
                <a:spcPct val="80000"/>
              </a:lnSpc>
              <a:defRPr/>
            </a:pPr>
            <a:r>
              <a:rPr lang="en-US" sz="2000" dirty="0" smtClean="0"/>
              <a:t>Routine processing of difficult situations (from perspective of staff support, as well as child)</a:t>
            </a:r>
          </a:p>
          <a:p>
            <a:pPr lvl="1" eaLnBrk="1" hangingPunct="1">
              <a:lnSpc>
                <a:spcPct val="80000"/>
              </a:lnSpc>
              <a:defRPr/>
            </a:pPr>
            <a:r>
              <a:rPr lang="en-US" sz="2000" dirty="0" smtClean="0"/>
              <a:t>Building mastery through experiential skill-building</a:t>
            </a:r>
          </a:p>
          <a:p>
            <a:pPr lvl="1" eaLnBrk="1" hangingPunct="1">
              <a:lnSpc>
                <a:spcPct val="80000"/>
              </a:lnSpc>
              <a:defRPr/>
            </a:pPr>
            <a:r>
              <a:rPr lang="en-US" sz="2000" dirty="0" smtClean="0"/>
              <a:t>Acknowledge vicarious trauma; build forums to address</a:t>
            </a:r>
          </a:p>
          <a:p>
            <a:pPr lvl="1" eaLnBrk="1" hangingPunct="1">
              <a:lnSpc>
                <a:spcPct val="80000"/>
              </a:lnSpc>
              <a:defRPr/>
            </a:pPr>
            <a:r>
              <a:rPr lang="en-US" sz="2000" dirty="0" smtClean="0"/>
              <a:t>Team building</a:t>
            </a:r>
          </a:p>
          <a:p>
            <a:pPr lvl="1" eaLnBrk="1" hangingPunct="1">
              <a:lnSpc>
                <a:spcPct val="80000"/>
              </a:lnSpc>
              <a:defRPr/>
            </a:pPr>
            <a:r>
              <a:rPr lang="en-US" sz="2000" dirty="0" smtClean="0"/>
              <a:t>Fun</a:t>
            </a:r>
          </a:p>
        </p:txBody>
      </p:sp>
    </p:spTree>
    <p:extLst>
      <p:ext uri="{BB962C8B-B14F-4D97-AF65-F5344CB8AC3E}">
        <p14:creationId xmlns:p14="http://schemas.microsoft.com/office/powerpoint/2010/main" xmlns="" val="3807271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p:cNvSpPr>
          <p:nvPr>
            <p:ph type="title" idx="4294967295"/>
          </p:nvPr>
        </p:nvSpPr>
        <p:spPr>
          <a:xfrm>
            <a:off x="533400" y="274638"/>
            <a:ext cx="7467600" cy="1143000"/>
          </a:xfrm>
        </p:spPr>
        <p:txBody>
          <a:bodyPr/>
          <a:lstStyle/>
          <a:p>
            <a:pPr eaLnBrk="1" hangingPunct="1"/>
            <a:r>
              <a:rPr lang="en-US" dirty="0" smtClean="0"/>
              <a:t>If We Don’t Intervene</a:t>
            </a:r>
          </a:p>
        </p:txBody>
      </p:sp>
      <p:sp>
        <p:nvSpPr>
          <p:cNvPr id="6147" name="Rectangle 3"/>
          <p:cNvSpPr>
            <a:spLocks noGrp="1"/>
          </p:cNvSpPr>
          <p:nvPr>
            <p:ph type="body" idx="4294967295"/>
          </p:nvPr>
        </p:nvSpPr>
        <p:spPr>
          <a:xfrm>
            <a:off x="609600" y="1600200"/>
            <a:ext cx="7696200" cy="4525963"/>
          </a:xfrm>
        </p:spPr>
        <p:txBody>
          <a:bodyPr/>
          <a:lstStyle/>
          <a:p>
            <a:pPr eaLnBrk="1" hangingPunct="1">
              <a:buFontTx/>
              <a:buNone/>
            </a:pPr>
            <a:endParaRPr lang="en-US" dirty="0" smtClean="0"/>
          </a:p>
          <a:p>
            <a:pPr eaLnBrk="1" hangingPunct="1">
              <a:buFontTx/>
              <a:buNone/>
            </a:pPr>
            <a:endParaRPr lang="en-US" dirty="0" smtClean="0"/>
          </a:p>
          <a:p>
            <a:pPr eaLnBrk="1" hangingPunct="1">
              <a:buFontTx/>
              <a:buNone/>
            </a:pPr>
            <a:r>
              <a:rPr lang="en-US" dirty="0" smtClean="0"/>
              <a:t>CA, AZ and IN will plan to budget building another jail cell for every child not reading on the 4</a:t>
            </a:r>
            <a:r>
              <a:rPr lang="en-US" baseline="30000" dirty="0" smtClean="0"/>
              <a:t>th</a:t>
            </a:r>
            <a:r>
              <a:rPr lang="en-US" dirty="0" smtClean="0"/>
              <a:t> grade level when tested.</a:t>
            </a:r>
          </a:p>
          <a:p>
            <a:pPr eaLnBrk="1" hangingPunct="1">
              <a:buFontTx/>
              <a:buNone/>
            </a:pPr>
            <a:endParaRPr lang="en-US" dirty="0" smtClean="0"/>
          </a:p>
          <a:p>
            <a:pPr eaLnBrk="1" hangingPunct="1">
              <a:buFontTx/>
              <a:buNone/>
            </a:pPr>
            <a:r>
              <a:rPr lang="en-US" sz="1800" dirty="0" smtClean="0"/>
              <a:t>Paul Schwatz, Principal in Residence, U. S. Dept. of Education</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0"/>
            <a:ext cx="7772400" cy="1066800"/>
          </a:xfrm>
        </p:spPr>
        <p:txBody>
          <a:bodyPr>
            <a:normAutofit fontScale="90000"/>
          </a:bodyPr>
          <a:lstStyle/>
          <a:p>
            <a:pPr eaLnBrk="1" fontAlgn="auto" hangingPunct="1">
              <a:spcAft>
                <a:spcPts val="0"/>
              </a:spcAft>
              <a:defRPr/>
            </a:pPr>
            <a:r>
              <a:rPr lang="en-US" dirty="0" smtClean="0"/>
              <a:t>MCPS Counseling Grant</a:t>
            </a:r>
            <a:br>
              <a:rPr lang="en-US" dirty="0" smtClean="0"/>
            </a:br>
            <a:endParaRPr lang="en-US" dirty="0" smtClean="0"/>
          </a:p>
        </p:txBody>
      </p:sp>
      <p:sp>
        <p:nvSpPr>
          <p:cNvPr id="3" name="Content Placeholder 2"/>
          <p:cNvSpPr>
            <a:spLocks noGrp="1"/>
          </p:cNvSpPr>
          <p:nvPr>
            <p:ph sz="quarter" idx="1"/>
          </p:nvPr>
        </p:nvSpPr>
        <p:spPr>
          <a:xfrm>
            <a:off x="254000" y="1741488"/>
            <a:ext cx="8737600" cy="4870450"/>
          </a:xfrm>
        </p:spPr>
        <p:txBody>
          <a:bodyPr>
            <a:normAutofit fontScale="55000" lnSpcReduction="20000"/>
          </a:bodyPr>
          <a:lstStyle/>
          <a:p>
            <a:pPr marL="274320" indent="-274320" eaLnBrk="1" fontAlgn="auto" hangingPunct="1">
              <a:spcBef>
                <a:spcPts val="580"/>
              </a:spcBef>
              <a:spcAft>
                <a:spcPts val="0"/>
              </a:spcAft>
              <a:buClr>
                <a:schemeClr val="accent3"/>
              </a:buClr>
              <a:buFont typeface="Wingdings 2"/>
              <a:buChar char=""/>
              <a:defRPr/>
            </a:pPr>
            <a:r>
              <a:rPr lang="en-US" sz="5900" dirty="0" smtClean="0"/>
              <a:t>Support your school in strengthening and improving on-going practices…</a:t>
            </a:r>
          </a:p>
          <a:p>
            <a:pPr marL="274320" indent="-274320" algn="ctr" eaLnBrk="1" fontAlgn="auto" hangingPunct="1">
              <a:spcBef>
                <a:spcPts val="580"/>
              </a:spcBef>
              <a:spcAft>
                <a:spcPts val="0"/>
              </a:spcAft>
              <a:buClr>
                <a:schemeClr val="accent3"/>
              </a:buClr>
              <a:buFont typeface="Wingdings 2"/>
              <a:buChar char=""/>
              <a:defRPr/>
            </a:pPr>
            <a:endParaRPr lang="en-US" sz="1600" dirty="0" smtClean="0"/>
          </a:p>
          <a:p>
            <a:pPr marL="274320" indent="-274320" eaLnBrk="1" fontAlgn="auto" hangingPunct="1">
              <a:spcBef>
                <a:spcPts val="580"/>
              </a:spcBef>
              <a:spcAft>
                <a:spcPts val="0"/>
              </a:spcAft>
              <a:buClr>
                <a:schemeClr val="accent3"/>
              </a:buClr>
              <a:buFont typeface="Arial" pitchFamily="34" charset="0"/>
              <a:buChar char="•"/>
              <a:defRPr/>
            </a:pPr>
            <a:r>
              <a:rPr lang="en-US" sz="5100" dirty="0" smtClean="0"/>
              <a:t>Hire 1 Counselor and 2 Social Workers</a:t>
            </a:r>
          </a:p>
          <a:p>
            <a:pPr marL="274320" indent="-274320" eaLnBrk="1" fontAlgn="auto" hangingPunct="1">
              <a:spcBef>
                <a:spcPts val="580"/>
              </a:spcBef>
              <a:spcAft>
                <a:spcPts val="0"/>
              </a:spcAft>
              <a:buClr>
                <a:schemeClr val="accent3"/>
              </a:buClr>
              <a:buFont typeface="Arial" pitchFamily="34" charset="0"/>
              <a:buChar char="•"/>
              <a:defRPr/>
            </a:pPr>
            <a:r>
              <a:rPr lang="en-US" sz="5100" dirty="0" smtClean="0"/>
              <a:t>Partner with University Psychology, Social Work and  Counseling Departments</a:t>
            </a:r>
          </a:p>
          <a:p>
            <a:pPr marL="274320" indent="-274320" eaLnBrk="1" fontAlgn="auto" hangingPunct="1">
              <a:spcBef>
                <a:spcPts val="580"/>
              </a:spcBef>
              <a:spcAft>
                <a:spcPts val="0"/>
              </a:spcAft>
              <a:buClr>
                <a:schemeClr val="accent3"/>
              </a:buClr>
              <a:buFont typeface="Arial" pitchFamily="34" charset="0"/>
              <a:buChar char="•"/>
              <a:defRPr/>
            </a:pPr>
            <a:r>
              <a:rPr lang="en-US" sz="5100" dirty="0" smtClean="0"/>
              <a:t>Train MCPS and agency CSCT staff in evidence based practices that tie in to ongoing MBI activities</a:t>
            </a:r>
          </a:p>
          <a:p>
            <a:pPr marL="274320" indent="-274320" eaLnBrk="1" fontAlgn="auto" hangingPunct="1">
              <a:spcBef>
                <a:spcPts val="580"/>
              </a:spcBef>
              <a:spcAft>
                <a:spcPts val="0"/>
              </a:spcAft>
              <a:buClr>
                <a:schemeClr val="accent3"/>
              </a:buClr>
              <a:buFont typeface="Arial" pitchFamily="34" charset="0"/>
              <a:buChar char="•"/>
              <a:defRPr/>
            </a:pPr>
            <a:r>
              <a:rPr lang="en-US" sz="5100" dirty="0" smtClean="0"/>
              <a:t>Train MCPS and CSCT staff to increase parent and community involvement by implementing the Wraparound model</a:t>
            </a:r>
          </a:p>
          <a:p>
            <a:pPr marL="274320" indent="-274320" eaLnBrk="1" fontAlgn="auto" hangingPunct="1">
              <a:spcBef>
                <a:spcPts val="580"/>
              </a:spcBef>
              <a:spcAft>
                <a:spcPts val="0"/>
              </a:spcAft>
              <a:buClr>
                <a:schemeClr val="accent3"/>
              </a:buClr>
              <a:buFont typeface="Wingdings 2"/>
              <a:buChar char=""/>
              <a:defRPr/>
            </a:pPr>
            <a:endParaRPr lang="en-US" dirty="0"/>
          </a:p>
        </p:txBody>
      </p:sp>
      <p:pic>
        <p:nvPicPr>
          <p:cNvPr id="126978" name="Picture 2" descr="C:\Documents and Settings\cewen\Local Settings\Temporary Internet Files\Content.IE5\KLD3BXJ8\MC900441459[1].png"/>
          <p:cNvPicPr>
            <a:picLocks noChangeAspect="1" noChangeArrowheads="1"/>
          </p:cNvPicPr>
          <p:nvPr/>
        </p:nvPicPr>
        <p:blipFill>
          <a:blip r:embed="rId3" cstate="print"/>
          <a:srcRect/>
          <a:stretch>
            <a:fillRect/>
          </a:stretch>
        </p:blipFill>
        <p:spPr bwMode="auto">
          <a:xfrm>
            <a:off x="6400800" y="0"/>
            <a:ext cx="2743200" cy="2133600"/>
          </a:xfrm>
          <a:prstGeom prst="rect">
            <a:avLst/>
          </a:prstGeom>
          <a:noFill/>
        </p:spPr>
      </p:pic>
      <p:pic>
        <p:nvPicPr>
          <p:cNvPr id="5" name="Picture 2" descr="C:\Documents and Settings\cewen\Local Settings\Temporary Internet Files\Content.IE5\KLD3BXJ8\MC900441459[1].png"/>
          <p:cNvPicPr>
            <a:picLocks noChangeAspect="1" noChangeArrowheads="1"/>
          </p:cNvPicPr>
          <p:nvPr/>
        </p:nvPicPr>
        <p:blipFill>
          <a:blip r:embed="rId3" cstate="print"/>
          <a:srcRect/>
          <a:stretch>
            <a:fillRect/>
          </a:stretch>
        </p:blipFill>
        <p:spPr bwMode="auto">
          <a:xfrm>
            <a:off x="-304800" y="152400"/>
            <a:ext cx="3276600" cy="1981200"/>
          </a:xfrm>
          <a:prstGeom prst="rect">
            <a:avLst/>
          </a:prstGeom>
          <a:noFill/>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152400"/>
            <a:ext cx="8229600" cy="762000"/>
          </a:xfrm>
        </p:spPr>
        <p:txBody>
          <a:bodyPr>
            <a:normAutofit/>
          </a:bodyPr>
          <a:lstStyle/>
          <a:p>
            <a:pPr eaLnBrk="1" hangingPunct="1"/>
            <a:r>
              <a:rPr lang="en-US" dirty="0" smtClean="0"/>
              <a:t>Expected Outcomes?</a:t>
            </a:r>
          </a:p>
        </p:txBody>
      </p:sp>
      <p:sp>
        <p:nvSpPr>
          <p:cNvPr id="3" name="Content Placeholder 2"/>
          <p:cNvSpPr>
            <a:spLocks noGrp="1"/>
          </p:cNvSpPr>
          <p:nvPr>
            <p:ph sz="quarter" idx="1"/>
          </p:nvPr>
        </p:nvSpPr>
        <p:spPr>
          <a:xfrm>
            <a:off x="822325" y="1417638"/>
            <a:ext cx="7521575" cy="4772025"/>
          </a:xfrm>
        </p:spPr>
        <p:txBody>
          <a:bodyPr>
            <a:normAutofit fontScale="92500" lnSpcReduction="20000"/>
          </a:bodyPr>
          <a:lstStyle/>
          <a:p>
            <a:pPr marL="274320" indent="-274320" eaLnBrk="1" fontAlgn="auto" hangingPunct="1">
              <a:spcBef>
                <a:spcPts val="580"/>
              </a:spcBef>
              <a:spcAft>
                <a:spcPts val="0"/>
              </a:spcAft>
              <a:buClr>
                <a:schemeClr val="accent3"/>
              </a:buClr>
              <a:buFont typeface="Wingdings 2"/>
              <a:buChar char=""/>
              <a:defRPr/>
            </a:pPr>
            <a:r>
              <a:rPr lang="en-US" dirty="0" smtClean="0"/>
              <a:t>Improved communication! </a:t>
            </a:r>
          </a:p>
          <a:p>
            <a:pPr marL="548640" lvl="1" indent="-246888" eaLnBrk="1" fontAlgn="auto" hangingPunct="1">
              <a:spcBef>
                <a:spcPts val="370"/>
              </a:spcBef>
              <a:spcAft>
                <a:spcPts val="0"/>
              </a:spcAft>
              <a:buFont typeface="Wingdings 2"/>
              <a:buChar char=""/>
              <a:defRPr/>
            </a:pPr>
            <a:r>
              <a:rPr lang="en-US" dirty="0" smtClean="0"/>
              <a:t>Familiar with one another’s approaches</a:t>
            </a:r>
          </a:p>
          <a:p>
            <a:pPr marL="548640" lvl="1" indent="-246888" eaLnBrk="1" fontAlgn="auto" hangingPunct="1">
              <a:spcBef>
                <a:spcPts val="370"/>
              </a:spcBef>
              <a:spcAft>
                <a:spcPts val="0"/>
              </a:spcAft>
              <a:buFont typeface="Wingdings 2"/>
              <a:buChar char=""/>
              <a:defRPr/>
            </a:pPr>
            <a:r>
              <a:rPr lang="en-US" dirty="0" smtClean="0"/>
              <a:t>Increasing caregiver involvement with our team</a:t>
            </a:r>
          </a:p>
          <a:p>
            <a:pPr marL="548640" lvl="1" indent="-246888" eaLnBrk="1" fontAlgn="auto" hangingPunct="1">
              <a:spcBef>
                <a:spcPts val="370"/>
              </a:spcBef>
              <a:spcAft>
                <a:spcPts val="0"/>
              </a:spcAft>
              <a:buFont typeface="Wingdings 2"/>
              <a:buChar char=""/>
              <a:defRPr/>
            </a:pPr>
            <a:r>
              <a:rPr lang="en-US" dirty="0" smtClean="0"/>
              <a:t>Project website—a place for resources and communication</a:t>
            </a:r>
          </a:p>
          <a:p>
            <a:pPr marL="0" lvl="1" indent="0" eaLnBrk="1" fontAlgn="auto" hangingPunct="1">
              <a:spcBef>
                <a:spcPts val="370"/>
              </a:spcBef>
              <a:spcAft>
                <a:spcPts val="0"/>
              </a:spcAft>
              <a:buFont typeface="Wingdings 2"/>
              <a:buChar char=""/>
              <a:defRPr/>
            </a:pPr>
            <a:r>
              <a:rPr lang="en-US" dirty="0" smtClean="0"/>
              <a:t> Connect with Family Resource Center activities</a:t>
            </a:r>
          </a:p>
          <a:p>
            <a:pPr marL="0" lvl="1" indent="0" eaLnBrk="1" fontAlgn="auto" hangingPunct="1">
              <a:spcBef>
                <a:spcPts val="370"/>
              </a:spcBef>
              <a:spcAft>
                <a:spcPts val="0"/>
              </a:spcAft>
              <a:buFont typeface="Wingdings 2"/>
              <a:buNone/>
              <a:defRPr/>
            </a:pPr>
            <a:endParaRPr lang="en-US" dirty="0" smtClean="0"/>
          </a:p>
          <a:p>
            <a:pPr marL="0" lvl="1" indent="0" eaLnBrk="1" fontAlgn="auto" hangingPunct="1">
              <a:spcBef>
                <a:spcPts val="370"/>
              </a:spcBef>
              <a:spcAft>
                <a:spcPts val="0"/>
              </a:spcAft>
              <a:buFont typeface="Wingdings 2"/>
              <a:buNone/>
              <a:defRPr/>
            </a:pPr>
            <a:r>
              <a:rPr lang="en-US" b="1" dirty="0" smtClean="0"/>
              <a:t>Meet the behavioral and mental health needs of all students using culturally appropriate, best practices!</a:t>
            </a:r>
          </a:p>
          <a:p>
            <a:pPr marL="548640" lvl="1" indent="-246888" eaLnBrk="1" fontAlgn="auto" hangingPunct="1">
              <a:spcBef>
                <a:spcPts val="370"/>
              </a:spcBef>
              <a:spcAft>
                <a:spcPts val="0"/>
              </a:spcAft>
              <a:buFont typeface="Wingdings 2"/>
              <a:buChar char=""/>
              <a:defRPr/>
            </a:pPr>
            <a:r>
              <a:rPr lang="en-US" dirty="0" smtClean="0"/>
              <a:t>Train-the-trainer model</a:t>
            </a:r>
          </a:p>
          <a:p>
            <a:pPr marL="0" lvl="1" indent="0" eaLnBrk="1" fontAlgn="auto" hangingPunct="1">
              <a:spcBef>
                <a:spcPts val="370"/>
              </a:spcBef>
              <a:spcAft>
                <a:spcPts val="0"/>
              </a:spcAft>
              <a:buFont typeface="Wingdings 2"/>
              <a:buNone/>
              <a:defRPr/>
            </a:pPr>
            <a:endParaRPr lang="en-US" b="1" dirty="0"/>
          </a:p>
          <a:p>
            <a:pPr marL="0" lvl="1" indent="0" eaLnBrk="1" fontAlgn="auto" hangingPunct="1">
              <a:spcBef>
                <a:spcPts val="370"/>
              </a:spcBef>
              <a:spcAft>
                <a:spcPts val="0"/>
              </a:spcAft>
              <a:buFont typeface="Wingdings 2"/>
              <a:buNone/>
              <a:defRPr/>
            </a:pPr>
            <a:r>
              <a:rPr lang="en-US" b="1" dirty="0" smtClean="0"/>
              <a:t>Decreased Office Discipline Referrals and Improved Academic Performance</a:t>
            </a:r>
          </a:p>
          <a:p>
            <a:pPr marL="548640" lvl="1" indent="-246888" eaLnBrk="1" fontAlgn="auto" hangingPunct="1">
              <a:spcBef>
                <a:spcPts val="370"/>
              </a:spcBef>
              <a:spcAft>
                <a:spcPts val="0"/>
              </a:spcAft>
              <a:buFont typeface="Wingdings 2"/>
              <a:buChar char=""/>
              <a:defRPr/>
            </a:pPr>
            <a:r>
              <a:rPr lang="en-US" dirty="0" smtClean="0"/>
              <a:t>Effective continuum of supports for struggling students</a:t>
            </a:r>
          </a:p>
          <a:p>
            <a:pPr marL="548640" lvl="1" indent="-246888" eaLnBrk="1" fontAlgn="auto" hangingPunct="1">
              <a:spcBef>
                <a:spcPts val="370"/>
              </a:spcBef>
              <a:spcAft>
                <a:spcPts val="0"/>
              </a:spcAft>
              <a:buFont typeface="Wingdings 2"/>
              <a:buChar char=""/>
              <a:defRPr/>
            </a:pPr>
            <a:r>
              <a:rPr lang="en-US" dirty="0" smtClean="0"/>
              <a:t>Effective Classroom Management and Routines</a:t>
            </a:r>
          </a:p>
          <a:p>
            <a:pPr marL="548640" lvl="1" indent="-246888" eaLnBrk="1" fontAlgn="auto" hangingPunct="1">
              <a:spcBef>
                <a:spcPts val="370"/>
              </a:spcBef>
              <a:spcAft>
                <a:spcPts val="0"/>
              </a:spcAft>
              <a:buFont typeface="Wingdings 2"/>
              <a:buChar char=""/>
              <a:defRPr/>
            </a:pPr>
            <a:r>
              <a:rPr lang="en-US" dirty="0" smtClean="0"/>
              <a:t>Support for all students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Video</a:t>
            </a:r>
            <a:endParaRPr lang="en-US" dirty="0"/>
          </a:p>
        </p:txBody>
      </p:sp>
      <p:sp>
        <p:nvSpPr>
          <p:cNvPr id="3" name="Content Placeholder 2"/>
          <p:cNvSpPr>
            <a:spLocks noGrp="1"/>
          </p:cNvSpPr>
          <p:nvPr>
            <p:ph sz="quarter" idx="1"/>
          </p:nvPr>
        </p:nvSpPr>
        <p:spPr/>
        <p:txBody>
          <a:bodyPr/>
          <a:lstStyle/>
          <a:p>
            <a:r>
              <a:rPr lang="en-US" dirty="0" smtClean="0"/>
              <a:t>Activity after Why Video?</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onut 3"/>
          <p:cNvSpPr/>
          <p:nvPr/>
        </p:nvSpPr>
        <p:spPr>
          <a:xfrm>
            <a:off x="1066800" y="304800"/>
            <a:ext cx="6781800" cy="6262687"/>
          </a:xfrm>
          <a:prstGeom prst="donut">
            <a:avLst>
              <a:gd name="adj" fmla="val 347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1100" dirty="0">
              <a:solidFill>
                <a:schemeClr val="tx1"/>
              </a:solidFill>
            </a:endParaRPr>
          </a:p>
        </p:txBody>
      </p:sp>
      <p:graphicFrame>
        <p:nvGraphicFramePr>
          <p:cNvPr id="10" name="Table 9"/>
          <p:cNvGraphicFramePr>
            <a:graphicFrameLocks noGrp="1"/>
          </p:cNvGraphicFramePr>
          <p:nvPr/>
        </p:nvGraphicFramePr>
        <p:xfrm>
          <a:off x="6172200" y="4419600"/>
          <a:ext cx="1371600" cy="487680"/>
        </p:xfrm>
        <a:graphic>
          <a:graphicData uri="http://schemas.openxmlformats.org/drawingml/2006/table">
            <a:tbl>
              <a:tblPr/>
              <a:tblGrid>
                <a:gridCol w="1371600"/>
              </a:tblGrid>
              <a:tr h="457200">
                <a:tc>
                  <a:txBody>
                    <a:bodyPr/>
                    <a:lstStyle/>
                    <a:p>
                      <a:pPr algn="l" fontAlgn="b"/>
                      <a:r>
                        <a:rPr lang="en-US" sz="3200" b="1" i="0" u="none" strike="noStrike" dirty="0">
                          <a:solidFill>
                            <a:srgbClr val="000000"/>
                          </a:solidFill>
                          <a:latin typeface="Calibri"/>
                        </a:rPr>
                        <a:t>WHAT</a:t>
                      </a:r>
                    </a:p>
                  </a:txBody>
                  <a:tcPr marL="0" marR="0" marT="0" marB="0" anchor="b">
                    <a:lnL>
                      <a:noFill/>
                    </a:lnL>
                    <a:lnR>
                      <a:noFill/>
                    </a:lnR>
                    <a:lnT>
                      <a:noFill/>
                    </a:lnT>
                    <a:lnB>
                      <a:noFill/>
                    </a:lnB>
                  </a:tcPr>
                </a:tc>
              </a:tr>
            </a:tbl>
          </a:graphicData>
        </a:graphic>
      </p:graphicFrame>
      <p:sp>
        <p:nvSpPr>
          <p:cNvPr id="11" name="Donut 10"/>
          <p:cNvSpPr/>
          <p:nvPr/>
        </p:nvSpPr>
        <p:spPr>
          <a:xfrm>
            <a:off x="2362200" y="1447800"/>
            <a:ext cx="4190999" cy="3886200"/>
          </a:xfrm>
          <a:prstGeom prst="donut">
            <a:avLst>
              <a:gd name="adj" fmla="val 480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1100" dirty="0">
              <a:solidFill>
                <a:schemeClr val="tx1"/>
              </a:solidFill>
            </a:endParaRPr>
          </a:p>
        </p:txBody>
      </p:sp>
      <p:graphicFrame>
        <p:nvGraphicFramePr>
          <p:cNvPr id="12" name="Table 11"/>
          <p:cNvGraphicFramePr>
            <a:graphicFrameLocks noGrp="1"/>
          </p:cNvGraphicFramePr>
          <p:nvPr/>
        </p:nvGraphicFramePr>
        <p:xfrm>
          <a:off x="5257800" y="3810000"/>
          <a:ext cx="914400" cy="487680"/>
        </p:xfrm>
        <a:graphic>
          <a:graphicData uri="http://schemas.openxmlformats.org/drawingml/2006/table">
            <a:tbl>
              <a:tblPr/>
              <a:tblGrid>
                <a:gridCol w="914400"/>
              </a:tblGrid>
              <a:tr h="381000">
                <a:tc>
                  <a:txBody>
                    <a:bodyPr/>
                    <a:lstStyle/>
                    <a:p>
                      <a:pPr algn="l" fontAlgn="b"/>
                      <a:r>
                        <a:rPr lang="en-US" sz="3200" b="1" i="0" u="none" strike="noStrike" dirty="0">
                          <a:solidFill>
                            <a:srgbClr val="00B050"/>
                          </a:solidFill>
                          <a:latin typeface="Calibri"/>
                        </a:rPr>
                        <a:t>HOW</a:t>
                      </a:r>
                    </a:p>
                  </a:txBody>
                  <a:tcPr marL="0" marR="0" marT="0" marB="0" anchor="b">
                    <a:lnL>
                      <a:noFill/>
                    </a:lnL>
                    <a:lnR>
                      <a:noFill/>
                    </a:lnR>
                    <a:lnT>
                      <a:noFill/>
                    </a:lnT>
                    <a:lnB>
                      <a:noFill/>
                    </a:lnB>
                  </a:tcPr>
                </a:tc>
              </a:tr>
            </a:tbl>
          </a:graphicData>
        </a:graphic>
      </p:graphicFrame>
      <p:sp>
        <p:nvSpPr>
          <p:cNvPr id="13" name="Donut 12"/>
          <p:cNvSpPr/>
          <p:nvPr/>
        </p:nvSpPr>
        <p:spPr>
          <a:xfrm>
            <a:off x="3352800" y="2362200"/>
            <a:ext cx="2133600" cy="1790700"/>
          </a:xfrm>
          <a:prstGeom prst="donut">
            <a:avLst>
              <a:gd name="adj" fmla="val 77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1100" dirty="0">
              <a:solidFill>
                <a:schemeClr val="tx1"/>
              </a:solidFill>
            </a:endParaRPr>
          </a:p>
        </p:txBody>
      </p:sp>
      <p:graphicFrame>
        <p:nvGraphicFramePr>
          <p:cNvPr id="14" name="Table 13"/>
          <p:cNvGraphicFramePr>
            <a:graphicFrameLocks noGrp="1"/>
          </p:cNvGraphicFramePr>
          <p:nvPr/>
        </p:nvGraphicFramePr>
        <p:xfrm>
          <a:off x="3886200" y="2971800"/>
          <a:ext cx="990600" cy="638175"/>
        </p:xfrm>
        <a:graphic>
          <a:graphicData uri="http://schemas.openxmlformats.org/drawingml/2006/table">
            <a:tbl>
              <a:tblPr/>
              <a:tblGrid>
                <a:gridCol w="990600"/>
              </a:tblGrid>
              <a:tr h="638175">
                <a:tc>
                  <a:txBody>
                    <a:bodyPr/>
                    <a:lstStyle/>
                    <a:p>
                      <a:pPr algn="l" fontAlgn="b"/>
                      <a:r>
                        <a:rPr lang="en-US" sz="3600" b="1" i="0" u="none" strike="noStrike" dirty="0">
                          <a:solidFill>
                            <a:schemeClr val="tx1"/>
                          </a:solidFill>
                          <a:latin typeface="Calibri"/>
                        </a:rPr>
                        <a:t>WHY</a:t>
                      </a:r>
                    </a:p>
                  </a:txBody>
                  <a:tcPr marL="0" marR="0" marT="0" marB="0" anchor="b">
                    <a:lnL>
                      <a:noFill/>
                    </a:lnL>
                    <a:lnR>
                      <a:noFill/>
                    </a:lnR>
                    <a:lnT>
                      <a:noFill/>
                    </a:lnT>
                    <a:lnB>
                      <a:noFill/>
                    </a:lnB>
                  </a:tcPr>
                </a:tc>
              </a:tr>
            </a:tbl>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normAutofit fontScale="90000"/>
          </a:bodyPr>
          <a:lstStyle/>
          <a:p>
            <a:pPr eaLnBrk="1" hangingPunct="1"/>
            <a:r>
              <a:rPr lang="en-US" sz="2800" dirty="0" smtClean="0"/>
              <a:t>More about Social-Emotional Learning curriculum </a:t>
            </a:r>
            <a:br>
              <a:rPr lang="en-US" sz="2800" dirty="0" smtClean="0"/>
            </a:br>
            <a:r>
              <a:rPr lang="en-US" sz="2800" dirty="0" smtClean="0"/>
              <a:t>at </a:t>
            </a:r>
            <a:r>
              <a:rPr lang="en-US" sz="2800" u="sng" dirty="0" smtClean="0"/>
              <a:t>Tier 1</a:t>
            </a:r>
            <a:r>
              <a:rPr lang="en-US" sz="2800" dirty="0" smtClean="0"/>
              <a:t>…for all students..</a:t>
            </a:r>
          </a:p>
        </p:txBody>
      </p:sp>
      <p:sp>
        <p:nvSpPr>
          <p:cNvPr id="3" name="Content Placeholder 2"/>
          <p:cNvSpPr>
            <a:spLocks noGrp="1"/>
          </p:cNvSpPr>
          <p:nvPr>
            <p:ph sz="quarter" idx="1"/>
          </p:nvPr>
        </p:nvSpPr>
        <p:spPr>
          <a:xfrm>
            <a:off x="304800" y="1600201"/>
            <a:ext cx="8382000" cy="4870450"/>
          </a:xfrm>
        </p:spPr>
        <p:txBody>
          <a:bodyPr>
            <a:normAutofit fontScale="77500" lnSpcReduction="20000"/>
          </a:bodyPr>
          <a:lstStyle/>
          <a:p>
            <a:pPr marL="274320" indent="-274320" eaLnBrk="1" fontAlgn="auto" hangingPunct="1">
              <a:spcBef>
                <a:spcPct val="75000"/>
              </a:spcBef>
              <a:spcAft>
                <a:spcPts val="0"/>
              </a:spcAft>
              <a:buClr>
                <a:schemeClr val="accent3"/>
              </a:buClr>
              <a:buFont typeface="Wingdings 2"/>
              <a:buChar char=""/>
              <a:defRPr/>
            </a:pPr>
            <a:r>
              <a:rPr lang="en-US" sz="3200" dirty="0" smtClean="0"/>
              <a:t>Prevention </a:t>
            </a:r>
            <a:r>
              <a:rPr lang="en-US" sz="3200" dirty="0"/>
              <a:t>that </a:t>
            </a:r>
            <a:r>
              <a:rPr lang="en-US" sz="3200" dirty="0" smtClean="0"/>
              <a:t>targets all students in the school:</a:t>
            </a:r>
            <a:endParaRPr lang="en-US" sz="3200" dirty="0"/>
          </a:p>
          <a:p>
            <a:pPr marL="822960" lvl="2" indent="-246888" eaLnBrk="1" fontAlgn="auto" hangingPunct="1">
              <a:spcBef>
                <a:spcPct val="75000"/>
              </a:spcBef>
              <a:spcAft>
                <a:spcPts val="0"/>
              </a:spcAft>
              <a:buClr>
                <a:schemeClr val="accent1">
                  <a:tint val="60000"/>
                </a:schemeClr>
              </a:buClr>
              <a:buFont typeface="Arial"/>
              <a:buChar char="•"/>
              <a:defRPr/>
            </a:pPr>
            <a:r>
              <a:rPr lang="en-US" sz="3200" dirty="0" smtClean="0"/>
              <a:t>A school-wide program </a:t>
            </a:r>
            <a:r>
              <a:rPr lang="en-US" sz="3200" dirty="0"/>
              <a:t>that </a:t>
            </a:r>
            <a:r>
              <a:rPr lang="en-US" sz="3200" dirty="0" smtClean="0"/>
              <a:t>fosters </a:t>
            </a:r>
            <a:r>
              <a:rPr lang="en-US" sz="3200" b="1" dirty="0"/>
              <a:t>safe and caring </a:t>
            </a:r>
            <a:r>
              <a:rPr lang="en-US" sz="3200" dirty="0"/>
              <a:t>learning </a:t>
            </a:r>
            <a:r>
              <a:rPr lang="en-US" sz="3200" dirty="0" smtClean="0"/>
              <a:t>environments, </a:t>
            </a:r>
            <a:r>
              <a:rPr lang="en-US" sz="3200" b="1" dirty="0"/>
              <a:t>engage </a:t>
            </a:r>
            <a:r>
              <a:rPr lang="en-US" sz="3200" dirty="0"/>
              <a:t>students, are </a:t>
            </a:r>
            <a:r>
              <a:rPr lang="en-US" sz="3200" b="1" dirty="0"/>
              <a:t>culturally </a:t>
            </a:r>
            <a:r>
              <a:rPr lang="en-US" sz="3200" b="1" dirty="0" smtClean="0"/>
              <a:t>aware</a:t>
            </a:r>
            <a:r>
              <a:rPr lang="en-US" sz="3200" dirty="0" smtClean="0"/>
              <a:t> and </a:t>
            </a:r>
            <a:r>
              <a:rPr lang="en-US" sz="3200" dirty="0"/>
              <a:t>develop a connection between school, home, and </a:t>
            </a:r>
            <a:r>
              <a:rPr lang="en-US" sz="3200" dirty="0" smtClean="0"/>
              <a:t>community</a:t>
            </a:r>
            <a:endParaRPr lang="en-US" sz="3200" dirty="0"/>
          </a:p>
          <a:p>
            <a:pPr marL="0" lvl="1" indent="0" eaLnBrk="1" fontAlgn="auto" hangingPunct="1">
              <a:spcBef>
                <a:spcPct val="75000"/>
              </a:spcBef>
              <a:spcAft>
                <a:spcPts val="0"/>
              </a:spcAft>
              <a:buFont typeface="Wingdings 2"/>
              <a:buNone/>
              <a:defRPr/>
            </a:pPr>
            <a:r>
              <a:rPr lang="en-US" sz="3200" dirty="0" smtClean="0"/>
              <a:t>Tier 1 strategies should reflect the needs of OUR student population</a:t>
            </a:r>
          </a:p>
          <a:p>
            <a:pPr marL="822960" lvl="2" indent="-246888" eaLnBrk="1" fontAlgn="auto" hangingPunct="1">
              <a:spcBef>
                <a:spcPct val="75000"/>
              </a:spcBef>
              <a:spcAft>
                <a:spcPts val="0"/>
              </a:spcAft>
              <a:buClr>
                <a:schemeClr val="accent1">
                  <a:tint val="60000"/>
                </a:schemeClr>
              </a:buClr>
              <a:buFont typeface="Arial"/>
              <a:buChar char="•"/>
              <a:defRPr/>
            </a:pPr>
            <a:r>
              <a:rPr lang="en-US" sz="3200" dirty="0" smtClean="0"/>
              <a:t>Franklin has a higher need population Tier 1 may need Tier 2 strategies</a:t>
            </a:r>
          </a:p>
          <a:p>
            <a:pPr marL="822960" lvl="2" indent="-246888" eaLnBrk="1" fontAlgn="auto" hangingPunct="1">
              <a:spcBef>
                <a:spcPct val="75000"/>
              </a:spcBef>
              <a:spcAft>
                <a:spcPts val="0"/>
              </a:spcAft>
              <a:buClr>
                <a:schemeClr val="accent1">
                  <a:tint val="60000"/>
                </a:schemeClr>
              </a:buClr>
              <a:buFont typeface="Arial"/>
              <a:buChar char="•"/>
              <a:defRPr/>
            </a:pPr>
            <a:r>
              <a:rPr lang="en-US" sz="3200" dirty="0" smtClean="0"/>
              <a:t>Tier 1 strategies can  </a:t>
            </a:r>
            <a:r>
              <a:rPr lang="en-US" sz="3200" dirty="0" smtClean="0">
                <a:solidFill>
                  <a:srgbClr val="FF0000"/>
                </a:solidFill>
              </a:rPr>
              <a:t>decrease </a:t>
            </a:r>
            <a:r>
              <a:rPr lang="en-US" sz="3200" dirty="0" smtClean="0"/>
              <a:t>the proportion of students needing Tiers 2 and 3 strategies</a:t>
            </a:r>
            <a:endParaRPr lang="en-US" sz="3200" dirty="0"/>
          </a:p>
          <a:p>
            <a:pPr marL="274320" indent="-274320" eaLnBrk="1" fontAlgn="auto" hangingPunct="1">
              <a:spcBef>
                <a:spcPts val="580"/>
              </a:spcBef>
              <a:spcAft>
                <a:spcPts val="0"/>
              </a:spcAft>
              <a:buClr>
                <a:schemeClr val="accent3"/>
              </a:buClr>
              <a:buFont typeface="Arial"/>
              <a:buChar char="•"/>
              <a:defRPr/>
            </a:pP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Classroom is Where It Is At!!!!</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For every Office Discipline Referral:</a:t>
            </a:r>
          </a:p>
          <a:p>
            <a:pPr lvl="1"/>
            <a:r>
              <a:rPr lang="en-US" dirty="0" smtClean="0"/>
              <a:t>a student misses approximately 20 minutes</a:t>
            </a:r>
          </a:p>
          <a:p>
            <a:pPr lvl="1"/>
            <a:r>
              <a:rPr lang="en-US" dirty="0" smtClean="0"/>
              <a:t>Takes up 30 minutes of administrator time</a:t>
            </a:r>
          </a:p>
          <a:p>
            <a:pPr lvl="1"/>
            <a:r>
              <a:rPr lang="en-US" dirty="0" smtClean="0"/>
              <a:t>Takes up 10 minutes</a:t>
            </a:r>
          </a:p>
          <a:p>
            <a:pPr lvl="1">
              <a:buNone/>
            </a:pPr>
            <a:endParaRPr lang="en-US" dirty="0" smtClean="0"/>
          </a:p>
          <a:p>
            <a:pPr lvl="1">
              <a:buNone/>
            </a:pPr>
            <a:r>
              <a:rPr lang="en-US" dirty="0" smtClean="0">
                <a:solidFill>
                  <a:schemeClr val="tx1"/>
                </a:solidFill>
              </a:rPr>
              <a:t>Last year Franklin reported 400 ODRS…That is 13days of student instructional time!!!</a:t>
            </a:r>
          </a:p>
          <a:p>
            <a:pPr>
              <a:buNone/>
            </a:pPr>
            <a:endParaRPr lang="en-US" dirty="0" smtClean="0"/>
          </a:p>
          <a:p>
            <a:r>
              <a:rPr lang="en-US" dirty="0" smtClean="0"/>
              <a:t>To change outcomes for our students we need to adapt our classrooms to meet their needs</a:t>
            </a:r>
          </a:p>
          <a:p>
            <a:pPr lvl="1">
              <a:buNone/>
            </a:pPr>
            <a:r>
              <a:rPr lang="en-US" dirty="0" smtClean="0"/>
              <a:t> </a:t>
            </a:r>
          </a:p>
          <a:p>
            <a:pPr lvl="1">
              <a:buNone/>
            </a:pPr>
            <a:endParaRPr lang="en-US" dirty="0" smtClean="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Effective Classroom Practices</a:t>
            </a:r>
            <a:endParaRPr lang="en-US" dirty="0"/>
          </a:p>
        </p:txBody>
      </p:sp>
      <p:sp>
        <p:nvSpPr>
          <p:cNvPr id="3" name="Content Placeholder 2"/>
          <p:cNvSpPr>
            <a:spLocks noGrp="1"/>
          </p:cNvSpPr>
          <p:nvPr>
            <p:ph sz="quarter" idx="1"/>
          </p:nvPr>
        </p:nvSpPr>
        <p:spPr/>
        <p:txBody>
          <a:bodyPr>
            <a:normAutofit/>
          </a:bodyPr>
          <a:lstStyle/>
          <a:p>
            <a:r>
              <a:rPr lang="en-US" b="1" dirty="0" smtClean="0"/>
              <a:t>Expectations and rules</a:t>
            </a:r>
          </a:p>
          <a:p>
            <a:r>
              <a:rPr lang="en-US" dirty="0" smtClean="0"/>
              <a:t>Procedures and routines</a:t>
            </a:r>
          </a:p>
          <a:p>
            <a:r>
              <a:rPr lang="en-US" dirty="0" smtClean="0"/>
              <a:t>Continuum of strategies to acknowledge appropriate behavior</a:t>
            </a:r>
          </a:p>
          <a:p>
            <a:r>
              <a:rPr lang="en-US" dirty="0" smtClean="0"/>
              <a:t>Positive to Negative Ratio 5:1</a:t>
            </a:r>
          </a:p>
          <a:p>
            <a:r>
              <a:rPr lang="en-US" dirty="0" smtClean="0"/>
              <a:t>Active supervision</a:t>
            </a:r>
          </a:p>
          <a:p>
            <a:r>
              <a:rPr lang="en-US" dirty="0" smtClean="0"/>
              <a:t>Multiple opportunities to respond</a:t>
            </a:r>
          </a:p>
          <a:p>
            <a:r>
              <a:rPr lang="en-US" dirty="0" smtClean="0"/>
              <a:t>Activity sequence and offering choice</a:t>
            </a:r>
          </a:p>
          <a:p>
            <a:r>
              <a:rPr lang="en-US" dirty="0" smtClean="0"/>
              <a:t>Academic success and task difficulty</a:t>
            </a:r>
          </a:p>
          <a:p>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Focus on Expectations?</a:t>
            </a:r>
            <a:endParaRPr lang="en-US" dirty="0"/>
          </a:p>
        </p:txBody>
      </p:sp>
      <p:sp>
        <p:nvSpPr>
          <p:cNvPr id="3" name="Content Placeholder 2"/>
          <p:cNvSpPr>
            <a:spLocks noGrp="1"/>
          </p:cNvSpPr>
          <p:nvPr>
            <p:ph sz="quarter" idx="1"/>
          </p:nvPr>
        </p:nvSpPr>
        <p:spPr/>
        <p:txBody>
          <a:bodyPr/>
          <a:lstStyle/>
          <a:p>
            <a:r>
              <a:rPr lang="en-US" dirty="0" smtClean="0"/>
              <a:t>Just like academics students enter y our classroom with a wide-range of skill sets..to be able meet expectations students must </a:t>
            </a:r>
            <a:r>
              <a:rPr lang="en-US" i="1" dirty="0" smtClean="0"/>
              <a:t>know and understand </a:t>
            </a:r>
            <a:r>
              <a:rPr lang="en-US" dirty="0" smtClean="0"/>
              <a:t>them</a:t>
            </a:r>
          </a:p>
          <a:p>
            <a:r>
              <a:rPr lang="en-US" dirty="0" smtClean="0"/>
              <a:t>Some students need additional repetition to learn pro-social skills</a:t>
            </a:r>
          </a:p>
          <a:p>
            <a:r>
              <a:rPr lang="en-US" dirty="0" smtClean="0"/>
              <a:t>Allows teacher quick and easy way to teach, reinforce and re-teach behaviors</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Guidelines for Writing Classroom Expectations</a:t>
            </a:r>
            <a:endParaRPr lang="en-US" dirty="0"/>
          </a:p>
        </p:txBody>
      </p:sp>
      <p:sp>
        <p:nvSpPr>
          <p:cNvPr id="3" name="Content Placeholder 2"/>
          <p:cNvSpPr>
            <a:spLocks noGrp="1"/>
          </p:cNvSpPr>
          <p:nvPr>
            <p:ph sz="quarter" idx="1"/>
          </p:nvPr>
        </p:nvSpPr>
        <p:spPr/>
        <p:txBody>
          <a:bodyPr/>
          <a:lstStyle/>
          <a:p>
            <a:pPr>
              <a:buNone/>
            </a:pPr>
            <a:r>
              <a:rPr lang="en-US" i="1" dirty="0" smtClean="0"/>
              <a:t>Consistent with school-wide expectations/rules</a:t>
            </a:r>
          </a:p>
          <a:p>
            <a:pPr marL="514350" indent="-514350">
              <a:buAutoNum type="arabicPeriod"/>
            </a:pPr>
            <a:r>
              <a:rPr lang="en-US" i="1" dirty="0" smtClean="0"/>
              <a:t>Observable</a:t>
            </a:r>
          </a:p>
          <a:p>
            <a:pPr marL="514350" indent="-514350">
              <a:buAutoNum type="arabicPeriod"/>
            </a:pPr>
            <a:r>
              <a:rPr lang="en-US" i="1" dirty="0" smtClean="0"/>
              <a:t>Measurable</a:t>
            </a:r>
          </a:p>
          <a:p>
            <a:pPr marL="514350" indent="-514350">
              <a:buAutoNum type="arabicPeriod"/>
            </a:pPr>
            <a:r>
              <a:rPr lang="en-US" i="1" dirty="0" smtClean="0"/>
              <a:t>Positively Stated</a:t>
            </a:r>
          </a:p>
          <a:p>
            <a:pPr marL="514350" indent="-514350">
              <a:buAutoNum type="arabicPeriod"/>
            </a:pPr>
            <a:r>
              <a:rPr lang="en-US" i="1" dirty="0" smtClean="0"/>
              <a:t>Understandable</a:t>
            </a:r>
          </a:p>
          <a:p>
            <a:pPr marL="514350" indent="-514350">
              <a:buAutoNum type="arabicPeriod"/>
            </a:pPr>
            <a:r>
              <a:rPr lang="en-US" i="1" dirty="0" smtClean="0"/>
              <a:t>Always applicable-something the teach will consistently enforce</a:t>
            </a:r>
            <a:endParaRPr lang="en-US" i="1"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Considerations…</a:t>
            </a:r>
            <a:endParaRPr lang="en-US" dirty="0"/>
          </a:p>
        </p:txBody>
      </p:sp>
      <p:sp>
        <p:nvSpPr>
          <p:cNvPr id="3" name="Content Placeholder 2"/>
          <p:cNvSpPr>
            <a:spLocks noGrp="1"/>
          </p:cNvSpPr>
          <p:nvPr>
            <p:ph sz="quarter" idx="1"/>
          </p:nvPr>
        </p:nvSpPr>
        <p:spPr/>
        <p:txBody>
          <a:bodyPr/>
          <a:lstStyle/>
          <a:p>
            <a:r>
              <a:rPr lang="en-US" dirty="0" smtClean="0"/>
              <a:t>Students should play a role in formulating rules</a:t>
            </a:r>
          </a:p>
          <a:p>
            <a:r>
              <a:rPr lang="en-US" dirty="0" smtClean="0"/>
              <a:t>Rules must be prominent and easily seen</a:t>
            </a:r>
          </a:p>
          <a:p>
            <a:r>
              <a:rPr lang="en-US" dirty="0" smtClean="0"/>
              <a:t>Rules must be taught, modeled and reinforced consistently</a:t>
            </a:r>
          </a:p>
          <a:p>
            <a:r>
              <a:rPr lang="en-US" dirty="0" smtClean="0"/>
              <a:t>Rule should be easily monitored</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Classroom Example</a:t>
            </a:r>
            <a:endParaRPr lang="en-US" dirty="0"/>
          </a:p>
        </p:txBody>
      </p:sp>
      <p:sp>
        <p:nvSpPr>
          <p:cNvPr id="3" name="Content Placeholder 2"/>
          <p:cNvSpPr>
            <a:spLocks noGrp="1"/>
          </p:cNvSpPr>
          <p:nvPr>
            <p:ph sz="quarter" idx="1"/>
          </p:nvPr>
        </p:nvSpPr>
        <p:spPr/>
        <p:txBody>
          <a:bodyPr/>
          <a:lstStyle/>
          <a:p>
            <a:r>
              <a:rPr lang="en-US" dirty="0" smtClean="0"/>
              <a:t>Expectation is: Students will be SAFE</a:t>
            </a:r>
          </a:p>
          <a:p>
            <a:pPr lvl="1"/>
            <a:r>
              <a:rPr lang="en-US" dirty="0" smtClean="0"/>
              <a:t>Rules are</a:t>
            </a:r>
          </a:p>
          <a:p>
            <a:pPr lvl="2"/>
            <a:r>
              <a:rPr lang="en-US" dirty="0" smtClean="0"/>
              <a:t>Keep hands and feet to self</a:t>
            </a:r>
          </a:p>
          <a:p>
            <a:pPr lvl="2"/>
            <a:r>
              <a:rPr lang="en-US" dirty="0" smtClean="0"/>
              <a:t>Use materials correctly</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Take Time to Reflect…</a:t>
            </a:r>
            <a:endParaRPr lang="en-US" dirty="0"/>
          </a:p>
        </p:txBody>
      </p:sp>
      <p:sp>
        <p:nvSpPr>
          <p:cNvPr id="3" name="Content Placeholder 2"/>
          <p:cNvSpPr>
            <a:spLocks noGrp="1"/>
          </p:cNvSpPr>
          <p:nvPr>
            <p:ph sz="quarter" idx="1"/>
          </p:nvPr>
        </p:nvSpPr>
        <p:spPr/>
        <p:txBody>
          <a:bodyPr/>
          <a:lstStyle/>
          <a:p>
            <a:r>
              <a:rPr lang="en-US" b="1" dirty="0" smtClean="0"/>
              <a:t>How did teaching MBI expectations for your classroom go this year?</a:t>
            </a:r>
          </a:p>
          <a:p>
            <a:pPr lvl="1"/>
            <a:r>
              <a:rPr lang="en-US" dirty="0" smtClean="0"/>
              <a:t>What materials, activities did you use to teach the expectations?</a:t>
            </a:r>
          </a:p>
          <a:p>
            <a:pPr lvl="1"/>
            <a:r>
              <a:rPr lang="en-US" dirty="0" smtClean="0"/>
              <a:t>How did you motivate/support students?</a:t>
            </a:r>
          </a:p>
          <a:p>
            <a:r>
              <a:rPr lang="en-US" b="1" dirty="0" smtClean="0"/>
              <a:t>What went especially well?</a:t>
            </a:r>
          </a:p>
          <a:p>
            <a:r>
              <a:rPr lang="en-US" b="1" dirty="0" smtClean="0"/>
              <a:t>What challenges did you experience?</a:t>
            </a:r>
          </a:p>
          <a:p>
            <a:pPr lvl="1"/>
            <a:endParaRPr lang="en-US" b="1"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Partner Share</a:t>
            </a:r>
            <a:endParaRPr lang="en-US" dirty="0"/>
          </a:p>
        </p:txBody>
      </p:sp>
      <p:sp>
        <p:nvSpPr>
          <p:cNvPr id="3" name="Content Placeholder 2"/>
          <p:cNvSpPr>
            <a:spLocks noGrp="1"/>
          </p:cNvSpPr>
          <p:nvPr>
            <p:ph sz="quarter" idx="1"/>
          </p:nvPr>
        </p:nvSpPr>
        <p:spPr/>
        <p:txBody>
          <a:bodyPr>
            <a:normAutofit/>
          </a:bodyPr>
          <a:lstStyle/>
          <a:p>
            <a:r>
              <a:rPr lang="en-US" dirty="0" smtClean="0"/>
              <a:t>Write your Classroom Rules and Expectations on the worksheet provided</a:t>
            </a:r>
          </a:p>
          <a:p>
            <a:r>
              <a:rPr lang="en-US" dirty="0" smtClean="0"/>
              <a:t>Find a partner from another grade and swap rules</a:t>
            </a:r>
          </a:p>
          <a:p>
            <a:r>
              <a:rPr lang="en-US" dirty="0" smtClean="0"/>
              <a:t>Check your partner’s rules against the OMPUA Guidelines </a:t>
            </a:r>
          </a:p>
          <a:p>
            <a:r>
              <a:rPr lang="en-US" dirty="0" smtClean="0"/>
              <a:t>Discuss the ratings with your partner</a:t>
            </a:r>
          </a:p>
          <a:p>
            <a:r>
              <a:rPr lang="en-US" dirty="0" smtClean="0"/>
              <a:t>Make edits to your own classroom rules if needed</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036638" y="1828800"/>
            <a:ext cx="2057400" cy="381000"/>
            <a:chOff x="432" y="1008"/>
            <a:chExt cx="1296" cy="240"/>
          </a:xfrm>
        </p:grpSpPr>
        <p:sp>
          <p:nvSpPr>
            <p:cNvPr id="1059" name="Text Box 3"/>
            <p:cNvSpPr txBox="1">
              <a:spLocks noChangeArrowheads="1"/>
            </p:cNvSpPr>
            <p:nvPr/>
          </p:nvSpPr>
          <p:spPr bwMode="auto">
            <a:xfrm>
              <a:off x="432" y="1008"/>
              <a:ext cx="1256" cy="231"/>
            </a:xfrm>
            <a:prstGeom prst="rect">
              <a:avLst/>
            </a:prstGeom>
            <a:noFill/>
            <a:ln w="9525">
              <a:noFill/>
              <a:miter lim="800000"/>
              <a:headEnd/>
              <a:tailEnd/>
            </a:ln>
          </p:spPr>
          <p:txBody>
            <a:bodyPr wrap="none">
              <a:spAutoFit/>
            </a:bodyPr>
            <a:lstStyle/>
            <a:p>
              <a:r>
                <a:rPr lang="en-US" b="1" dirty="0">
                  <a:latin typeface="Times New Roman" pitchFamily="18" charset="0"/>
                </a:rPr>
                <a:t>Academic Systems</a:t>
              </a:r>
              <a:endParaRPr lang="en-US" sz="2400" dirty="0">
                <a:latin typeface="Times New Roman" pitchFamily="18" charset="0"/>
              </a:endParaRPr>
            </a:p>
          </p:txBody>
        </p:sp>
        <p:sp>
          <p:nvSpPr>
            <p:cNvPr id="1060" name="Rectangle 4"/>
            <p:cNvSpPr>
              <a:spLocks noChangeArrowheads="1"/>
            </p:cNvSpPr>
            <p:nvPr/>
          </p:nvSpPr>
          <p:spPr bwMode="auto">
            <a:xfrm>
              <a:off x="432" y="1056"/>
              <a:ext cx="1296" cy="192"/>
            </a:xfrm>
            <a:prstGeom prst="rect">
              <a:avLst/>
            </a:prstGeom>
            <a:noFill/>
            <a:ln w="9525">
              <a:solidFill>
                <a:schemeClr val="tx1"/>
              </a:solidFill>
              <a:miter lim="800000"/>
              <a:headEnd/>
              <a:tailEnd/>
            </a:ln>
          </p:spPr>
          <p:txBody>
            <a:bodyPr wrap="none" anchor="ctr"/>
            <a:lstStyle/>
            <a:p>
              <a:endParaRPr lang="en-US" dirty="0"/>
            </a:p>
          </p:txBody>
        </p:sp>
      </p:grpSp>
      <p:grpSp>
        <p:nvGrpSpPr>
          <p:cNvPr id="3" name="Group 5"/>
          <p:cNvGrpSpPr>
            <a:grpSpLocks/>
          </p:cNvGrpSpPr>
          <p:nvPr/>
        </p:nvGrpSpPr>
        <p:grpSpPr bwMode="auto">
          <a:xfrm>
            <a:off x="6294438" y="1828800"/>
            <a:ext cx="2095500" cy="381000"/>
            <a:chOff x="3744" y="1008"/>
            <a:chExt cx="1320" cy="240"/>
          </a:xfrm>
        </p:grpSpPr>
        <p:sp>
          <p:nvSpPr>
            <p:cNvPr id="1057" name="Text Box 6"/>
            <p:cNvSpPr txBox="1">
              <a:spLocks noChangeArrowheads="1"/>
            </p:cNvSpPr>
            <p:nvPr/>
          </p:nvSpPr>
          <p:spPr bwMode="auto">
            <a:xfrm>
              <a:off x="3744" y="1008"/>
              <a:ext cx="1320" cy="231"/>
            </a:xfrm>
            <a:prstGeom prst="rect">
              <a:avLst/>
            </a:prstGeom>
            <a:noFill/>
            <a:ln w="9525">
              <a:noFill/>
              <a:miter lim="800000"/>
              <a:headEnd/>
              <a:tailEnd/>
            </a:ln>
          </p:spPr>
          <p:txBody>
            <a:bodyPr wrap="none">
              <a:spAutoFit/>
            </a:bodyPr>
            <a:lstStyle/>
            <a:p>
              <a:r>
                <a:rPr lang="en-US" b="1" dirty="0">
                  <a:latin typeface="Times New Roman" pitchFamily="18" charset="0"/>
                </a:rPr>
                <a:t>Behavioral Systems</a:t>
              </a:r>
              <a:endParaRPr lang="en-US" sz="2400" dirty="0">
                <a:latin typeface="Times New Roman" pitchFamily="18" charset="0"/>
              </a:endParaRPr>
            </a:p>
          </p:txBody>
        </p:sp>
        <p:sp>
          <p:nvSpPr>
            <p:cNvPr id="1058" name="Rectangle 7"/>
            <p:cNvSpPr>
              <a:spLocks noChangeArrowheads="1"/>
            </p:cNvSpPr>
            <p:nvPr/>
          </p:nvSpPr>
          <p:spPr bwMode="auto">
            <a:xfrm>
              <a:off x="3744" y="1056"/>
              <a:ext cx="1296" cy="192"/>
            </a:xfrm>
            <a:prstGeom prst="rect">
              <a:avLst/>
            </a:prstGeom>
            <a:noFill/>
            <a:ln w="9525">
              <a:solidFill>
                <a:schemeClr val="tx1"/>
              </a:solidFill>
              <a:miter lim="800000"/>
              <a:headEnd/>
              <a:tailEnd/>
            </a:ln>
          </p:spPr>
          <p:txBody>
            <a:bodyPr wrap="none" anchor="ctr"/>
            <a:lstStyle/>
            <a:p>
              <a:endParaRPr lang="en-US" dirty="0"/>
            </a:p>
          </p:txBody>
        </p:sp>
      </p:grpSp>
      <p:sp>
        <p:nvSpPr>
          <p:cNvPr id="1030" name="Text Box 8"/>
          <p:cNvSpPr txBox="1">
            <a:spLocks noChangeArrowheads="1"/>
          </p:cNvSpPr>
          <p:nvPr/>
        </p:nvSpPr>
        <p:spPr bwMode="auto">
          <a:xfrm>
            <a:off x="4160838" y="2524125"/>
            <a:ext cx="514350" cy="274638"/>
          </a:xfrm>
          <a:prstGeom prst="rect">
            <a:avLst/>
          </a:prstGeom>
          <a:noFill/>
          <a:ln w="9525">
            <a:noFill/>
            <a:miter lim="800000"/>
            <a:headEnd/>
            <a:tailEnd/>
          </a:ln>
        </p:spPr>
        <p:txBody>
          <a:bodyPr wrap="none">
            <a:spAutoFit/>
          </a:bodyPr>
          <a:lstStyle/>
          <a:p>
            <a:r>
              <a:rPr lang="en-US" sz="1200" dirty="0">
                <a:latin typeface="Times New Roman" pitchFamily="18" charset="0"/>
              </a:rPr>
              <a:t>1-5%</a:t>
            </a:r>
          </a:p>
        </p:txBody>
      </p:sp>
      <p:sp>
        <p:nvSpPr>
          <p:cNvPr id="1031" name="Text Box 9"/>
          <p:cNvSpPr txBox="1">
            <a:spLocks noChangeArrowheads="1"/>
          </p:cNvSpPr>
          <p:nvPr/>
        </p:nvSpPr>
        <p:spPr bwMode="auto">
          <a:xfrm>
            <a:off x="5227638" y="2524125"/>
            <a:ext cx="514350" cy="274638"/>
          </a:xfrm>
          <a:prstGeom prst="rect">
            <a:avLst/>
          </a:prstGeom>
          <a:noFill/>
          <a:ln w="9525">
            <a:noFill/>
            <a:miter lim="800000"/>
            <a:headEnd/>
            <a:tailEnd/>
          </a:ln>
        </p:spPr>
        <p:txBody>
          <a:bodyPr wrap="none">
            <a:spAutoFit/>
          </a:bodyPr>
          <a:lstStyle/>
          <a:p>
            <a:r>
              <a:rPr lang="en-US" sz="1200" dirty="0">
                <a:latin typeface="Times New Roman" pitchFamily="18" charset="0"/>
              </a:rPr>
              <a:t>1-5%</a:t>
            </a:r>
          </a:p>
        </p:txBody>
      </p:sp>
      <p:sp>
        <p:nvSpPr>
          <p:cNvPr id="1032" name="Text Box 10"/>
          <p:cNvSpPr txBox="1">
            <a:spLocks noChangeArrowheads="1"/>
          </p:cNvSpPr>
          <p:nvPr/>
        </p:nvSpPr>
        <p:spPr bwMode="auto">
          <a:xfrm>
            <a:off x="3779838" y="3286125"/>
            <a:ext cx="590550" cy="274638"/>
          </a:xfrm>
          <a:prstGeom prst="rect">
            <a:avLst/>
          </a:prstGeom>
          <a:noFill/>
          <a:ln w="9525">
            <a:noFill/>
            <a:miter lim="800000"/>
            <a:headEnd/>
            <a:tailEnd/>
          </a:ln>
        </p:spPr>
        <p:txBody>
          <a:bodyPr wrap="none">
            <a:spAutoFit/>
          </a:bodyPr>
          <a:lstStyle/>
          <a:p>
            <a:r>
              <a:rPr lang="en-US" sz="1200" dirty="0">
                <a:latin typeface="Times New Roman" pitchFamily="18" charset="0"/>
              </a:rPr>
              <a:t>5-10%</a:t>
            </a:r>
          </a:p>
        </p:txBody>
      </p:sp>
      <p:sp>
        <p:nvSpPr>
          <p:cNvPr id="1033" name="Text Box 11"/>
          <p:cNvSpPr txBox="1">
            <a:spLocks noChangeArrowheads="1"/>
          </p:cNvSpPr>
          <p:nvPr/>
        </p:nvSpPr>
        <p:spPr bwMode="auto">
          <a:xfrm>
            <a:off x="5456238" y="3286125"/>
            <a:ext cx="590550" cy="274638"/>
          </a:xfrm>
          <a:prstGeom prst="rect">
            <a:avLst/>
          </a:prstGeom>
          <a:noFill/>
          <a:ln w="9525">
            <a:noFill/>
            <a:miter lim="800000"/>
            <a:headEnd/>
            <a:tailEnd/>
          </a:ln>
        </p:spPr>
        <p:txBody>
          <a:bodyPr wrap="none">
            <a:spAutoFit/>
          </a:bodyPr>
          <a:lstStyle/>
          <a:p>
            <a:r>
              <a:rPr lang="en-US" sz="1200" dirty="0">
                <a:latin typeface="Times New Roman" pitchFamily="18" charset="0"/>
              </a:rPr>
              <a:t>5-10%</a:t>
            </a:r>
          </a:p>
        </p:txBody>
      </p:sp>
      <p:sp>
        <p:nvSpPr>
          <p:cNvPr id="1034" name="Text Box 12"/>
          <p:cNvSpPr txBox="1">
            <a:spLocks noChangeArrowheads="1"/>
          </p:cNvSpPr>
          <p:nvPr/>
        </p:nvSpPr>
        <p:spPr bwMode="auto">
          <a:xfrm>
            <a:off x="3232150" y="4922838"/>
            <a:ext cx="666750" cy="274637"/>
          </a:xfrm>
          <a:prstGeom prst="rect">
            <a:avLst/>
          </a:prstGeom>
          <a:noFill/>
          <a:ln w="9525">
            <a:noFill/>
            <a:miter lim="800000"/>
            <a:headEnd/>
            <a:tailEnd/>
          </a:ln>
        </p:spPr>
        <p:txBody>
          <a:bodyPr wrap="none">
            <a:spAutoFit/>
          </a:bodyPr>
          <a:lstStyle/>
          <a:p>
            <a:r>
              <a:rPr lang="en-US" sz="1200" dirty="0">
                <a:latin typeface="Times New Roman" pitchFamily="18" charset="0"/>
              </a:rPr>
              <a:t>80-90%</a:t>
            </a:r>
          </a:p>
        </p:txBody>
      </p:sp>
      <p:sp>
        <p:nvSpPr>
          <p:cNvPr id="1035" name="Text Box 13"/>
          <p:cNvSpPr txBox="1">
            <a:spLocks noChangeArrowheads="1"/>
          </p:cNvSpPr>
          <p:nvPr/>
        </p:nvSpPr>
        <p:spPr bwMode="auto">
          <a:xfrm>
            <a:off x="5989638" y="4962525"/>
            <a:ext cx="666750" cy="274638"/>
          </a:xfrm>
          <a:prstGeom prst="rect">
            <a:avLst/>
          </a:prstGeom>
          <a:noFill/>
          <a:ln w="9525">
            <a:noFill/>
            <a:miter lim="800000"/>
            <a:headEnd/>
            <a:tailEnd/>
          </a:ln>
        </p:spPr>
        <p:txBody>
          <a:bodyPr wrap="none">
            <a:spAutoFit/>
          </a:bodyPr>
          <a:lstStyle/>
          <a:p>
            <a:r>
              <a:rPr lang="en-US" sz="1200" dirty="0">
                <a:latin typeface="Times New Roman" pitchFamily="18" charset="0"/>
              </a:rPr>
              <a:t>80-90%</a:t>
            </a:r>
          </a:p>
        </p:txBody>
      </p:sp>
      <p:grpSp>
        <p:nvGrpSpPr>
          <p:cNvPr id="4" name="Group 14"/>
          <p:cNvGrpSpPr>
            <a:grpSpLocks/>
          </p:cNvGrpSpPr>
          <p:nvPr/>
        </p:nvGrpSpPr>
        <p:grpSpPr bwMode="auto">
          <a:xfrm>
            <a:off x="655638" y="2271713"/>
            <a:ext cx="3352800" cy="1004887"/>
            <a:chOff x="192" y="1296"/>
            <a:chExt cx="2112" cy="632"/>
          </a:xfrm>
        </p:grpSpPr>
        <p:sp>
          <p:nvSpPr>
            <p:cNvPr id="1055" name="Text Box 15"/>
            <p:cNvSpPr txBox="1">
              <a:spLocks noChangeArrowheads="1"/>
            </p:cNvSpPr>
            <p:nvPr/>
          </p:nvSpPr>
          <p:spPr bwMode="auto">
            <a:xfrm>
              <a:off x="192" y="1296"/>
              <a:ext cx="1441" cy="632"/>
            </a:xfrm>
            <a:prstGeom prst="rect">
              <a:avLst/>
            </a:prstGeom>
            <a:noFill/>
            <a:ln w="9525">
              <a:noFill/>
              <a:miter lim="800000"/>
              <a:headEnd/>
              <a:tailEnd/>
            </a:ln>
          </p:spPr>
          <p:txBody>
            <a:bodyPr wrap="none">
              <a:spAutoFit/>
            </a:bodyPr>
            <a:lstStyle/>
            <a:p>
              <a:r>
                <a:rPr lang="en-US" sz="1200" u="sng" dirty="0">
                  <a:latin typeface="Times New Roman" pitchFamily="18" charset="0"/>
                </a:rPr>
                <a:t>Intensive, Individual Interventions</a:t>
              </a:r>
              <a:endParaRPr lang="en-US" sz="1200" dirty="0">
                <a:latin typeface="Times New Roman" pitchFamily="18" charset="0"/>
              </a:endParaRPr>
            </a:p>
            <a:p>
              <a:pPr>
                <a:buFontTx/>
                <a:buChar char="•"/>
              </a:pPr>
              <a:r>
                <a:rPr lang="en-US" sz="1200" dirty="0">
                  <a:latin typeface="Times New Roman" pitchFamily="18" charset="0"/>
                </a:rPr>
                <a:t>Individual Students</a:t>
              </a:r>
            </a:p>
            <a:p>
              <a:pPr>
                <a:buFontTx/>
                <a:buChar char="•"/>
              </a:pPr>
              <a:r>
                <a:rPr lang="en-US" sz="1200" dirty="0">
                  <a:latin typeface="Times New Roman" pitchFamily="18" charset="0"/>
                </a:rPr>
                <a:t>Assessment-based</a:t>
              </a:r>
            </a:p>
            <a:p>
              <a:pPr>
                <a:buFontTx/>
                <a:buChar char="•"/>
              </a:pPr>
              <a:r>
                <a:rPr lang="en-US" sz="1200" dirty="0">
                  <a:latin typeface="Times New Roman" pitchFamily="18" charset="0"/>
                </a:rPr>
                <a:t>High Intensity</a:t>
              </a:r>
            </a:p>
            <a:p>
              <a:pPr>
                <a:buFontTx/>
                <a:buChar char="•"/>
              </a:pPr>
              <a:r>
                <a:rPr lang="en-US" sz="1200" dirty="0">
                  <a:latin typeface="Times New Roman" pitchFamily="18" charset="0"/>
                </a:rPr>
                <a:t>Of longer duration</a:t>
              </a:r>
            </a:p>
          </p:txBody>
        </p:sp>
        <p:sp>
          <p:nvSpPr>
            <p:cNvPr id="1056" name="Line 16"/>
            <p:cNvSpPr>
              <a:spLocks noChangeShapeType="1"/>
            </p:cNvSpPr>
            <p:nvPr/>
          </p:nvSpPr>
          <p:spPr bwMode="auto">
            <a:xfrm>
              <a:off x="1968" y="1536"/>
              <a:ext cx="336" cy="0"/>
            </a:xfrm>
            <a:prstGeom prst="line">
              <a:avLst/>
            </a:prstGeom>
            <a:noFill/>
            <a:ln w="88900">
              <a:solidFill>
                <a:schemeClr val="tx1"/>
              </a:solidFill>
              <a:round/>
              <a:headEnd type="triangle" w="med" len="med"/>
              <a:tailEnd/>
            </a:ln>
          </p:spPr>
          <p:txBody>
            <a:bodyPr wrap="none" anchor="ctr"/>
            <a:lstStyle/>
            <a:p>
              <a:endParaRPr lang="en-US" dirty="0"/>
            </a:p>
          </p:txBody>
        </p:sp>
      </p:grpSp>
      <p:grpSp>
        <p:nvGrpSpPr>
          <p:cNvPr id="5" name="Group 17"/>
          <p:cNvGrpSpPr>
            <a:grpSpLocks/>
          </p:cNvGrpSpPr>
          <p:nvPr/>
        </p:nvGrpSpPr>
        <p:grpSpPr bwMode="auto">
          <a:xfrm>
            <a:off x="5835650" y="2438400"/>
            <a:ext cx="2898775" cy="822325"/>
            <a:chOff x="3455" y="1344"/>
            <a:chExt cx="1825" cy="517"/>
          </a:xfrm>
        </p:grpSpPr>
        <p:sp>
          <p:nvSpPr>
            <p:cNvPr id="1053" name="Line 18"/>
            <p:cNvSpPr>
              <a:spLocks noChangeShapeType="1"/>
            </p:cNvSpPr>
            <p:nvPr/>
          </p:nvSpPr>
          <p:spPr bwMode="auto">
            <a:xfrm rot="10779537">
              <a:off x="3455" y="1536"/>
              <a:ext cx="336" cy="1"/>
            </a:xfrm>
            <a:prstGeom prst="line">
              <a:avLst/>
            </a:prstGeom>
            <a:noFill/>
            <a:ln w="88900">
              <a:solidFill>
                <a:schemeClr val="tx1"/>
              </a:solidFill>
              <a:round/>
              <a:headEnd type="triangle" w="med" len="med"/>
              <a:tailEnd/>
            </a:ln>
          </p:spPr>
          <p:txBody>
            <a:bodyPr wrap="none" anchor="ctr"/>
            <a:lstStyle/>
            <a:p>
              <a:endParaRPr lang="en-US" dirty="0"/>
            </a:p>
          </p:txBody>
        </p:sp>
        <p:sp>
          <p:nvSpPr>
            <p:cNvPr id="1054" name="Text Box 19"/>
            <p:cNvSpPr txBox="1">
              <a:spLocks noChangeArrowheads="1"/>
            </p:cNvSpPr>
            <p:nvPr/>
          </p:nvSpPr>
          <p:spPr bwMode="auto">
            <a:xfrm>
              <a:off x="3840" y="1344"/>
              <a:ext cx="1440" cy="517"/>
            </a:xfrm>
            <a:prstGeom prst="rect">
              <a:avLst/>
            </a:prstGeom>
            <a:noFill/>
            <a:ln w="9525">
              <a:noFill/>
              <a:miter lim="800000"/>
              <a:headEnd/>
              <a:tailEnd/>
            </a:ln>
          </p:spPr>
          <p:txBody>
            <a:bodyPr wrap="none">
              <a:spAutoFit/>
            </a:bodyPr>
            <a:lstStyle/>
            <a:p>
              <a:r>
                <a:rPr lang="en-US" sz="1200" u="sng" dirty="0">
                  <a:latin typeface="Times New Roman" pitchFamily="18" charset="0"/>
                </a:rPr>
                <a:t>Intensive, Individual Interventions</a:t>
              </a:r>
              <a:endParaRPr lang="en-US" sz="1200" dirty="0">
                <a:latin typeface="Times New Roman" pitchFamily="18" charset="0"/>
              </a:endParaRPr>
            </a:p>
            <a:p>
              <a:pPr>
                <a:buFontTx/>
                <a:buChar char="•"/>
              </a:pPr>
              <a:r>
                <a:rPr lang="en-US" sz="1200" dirty="0">
                  <a:latin typeface="Times New Roman" pitchFamily="18" charset="0"/>
                </a:rPr>
                <a:t>Individual Students</a:t>
              </a:r>
            </a:p>
            <a:p>
              <a:pPr>
                <a:buFontTx/>
                <a:buChar char="•"/>
              </a:pPr>
              <a:r>
                <a:rPr lang="en-US" sz="1200" dirty="0">
                  <a:latin typeface="Times New Roman" pitchFamily="18" charset="0"/>
                </a:rPr>
                <a:t>Assessment-based</a:t>
              </a:r>
            </a:p>
            <a:p>
              <a:pPr>
                <a:buFontTx/>
                <a:buChar char="•"/>
              </a:pPr>
              <a:r>
                <a:rPr lang="en-US" sz="1200" dirty="0">
                  <a:latin typeface="Times New Roman" pitchFamily="18" charset="0"/>
                </a:rPr>
                <a:t>Intense, durable procedures</a:t>
              </a:r>
            </a:p>
          </p:txBody>
        </p:sp>
      </p:grpSp>
      <p:grpSp>
        <p:nvGrpSpPr>
          <p:cNvPr id="6" name="Group 20"/>
          <p:cNvGrpSpPr>
            <a:grpSpLocks/>
          </p:cNvGrpSpPr>
          <p:nvPr/>
        </p:nvGrpSpPr>
        <p:grpSpPr bwMode="auto">
          <a:xfrm>
            <a:off x="655638" y="3352800"/>
            <a:ext cx="2971800" cy="1004888"/>
            <a:chOff x="192" y="1920"/>
            <a:chExt cx="1872" cy="633"/>
          </a:xfrm>
        </p:grpSpPr>
        <p:sp>
          <p:nvSpPr>
            <p:cNvPr id="1051" name="Text Box 21"/>
            <p:cNvSpPr txBox="1">
              <a:spLocks noChangeArrowheads="1"/>
            </p:cNvSpPr>
            <p:nvPr/>
          </p:nvSpPr>
          <p:spPr bwMode="auto">
            <a:xfrm>
              <a:off x="192" y="1920"/>
              <a:ext cx="1257" cy="633"/>
            </a:xfrm>
            <a:prstGeom prst="rect">
              <a:avLst/>
            </a:prstGeom>
            <a:noFill/>
            <a:ln w="9525">
              <a:noFill/>
              <a:miter lim="800000"/>
              <a:headEnd/>
              <a:tailEnd/>
            </a:ln>
          </p:spPr>
          <p:txBody>
            <a:bodyPr wrap="none">
              <a:spAutoFit/>
            </a:bodyPr>
            <a:lstStyle/>
            <a:p>
              <a:r>
                <a:rPr lang="en-US" sz="1200" u="sng" dirty="0">
                  <a:latin typeface="Times New Roman" pitchFamily="18" charset="0"/>
                </a:rPr>
                <a:t>Targeted Group Interventions</a:t>
              </a:r>
              <a:endParaRPr lang="en-US" sz="1200" dirty="0">
                <a:latin typeface="Times New Roman" pitchFamily="18" charset="0"/>
              </a:endParaRPr>
            </a:p>
            <a:p>
              <a:pPr>
                <a:buFontTx/>
                <a:buChar char="•"/>
              </a:pPr>
              <a:r>
                <a:rPr lang="en-US" sz="1200" dirty="0">
                  <a:latin typeface="Times New Roman" pitchFamily="18" charset="0"/>
                </a:rPr>
                <a:t>Some students (at-risk)</a:t>
              </a:r>
            </a:p>
            <a:p>
              <a:pPr>
                <a:buFontTx/>
                <a:buChar char="•"/>
              </a:pPr>
              <a:r>
                <a:rPr lang="en-US" sz="1200" dirty="0">
                  <a:latin typeface="Times New Roman" pitchFamily="18" charset="0"/>
                </a:rPr>
                <a:t>High efficiency</a:t>
              </a:r>
            </a:p>
            <a:p>
              <a:pPr>
                <a:buFontTx/>
                <a:buChar char="•"/>
              </a:pPr>
              <a:r>
                <a:rPr lang="en-US" sz="1200" dirty="0">
                  <a:latin typeface="Times New Roman" pitchFamily="18" charset="0"/>
                </a:rPr>
                <a:t>Rapid response</a:t>
              </a:r>
            </a:p>
            <a:p>
              <a:endParaRPr lang="en-US" sz="1200" dirty="0">
                <a:latin typeface="Times New Roman" pitchFamily="18" charset="0"/>
              </a:endParaRPr>
            </a:p>
          </p:txBody>
        </p:sp>
        <p:sp>
          <p:nvSpPr>
            <p:cNvPr id="1052" name="Line 22"/>
            <p:cNvSpPr>
              <a:spLocks noChangeShapeType="1"/>
            </p:cNvSpPr>
            <p:nvPr/>
          </p:nvSpPr>
          <p:spPr bwMode="auto">
            <a:xfrm>
              <a:off x="1728" y="2016"/>
              <a:ext cx="336" cy="0"/>
            </a:xfrm>
            <a:prstGeom prst="line">
              <a:avLst/>
            </a:prstGeom>
            <a:noFill/>
            <a:ln w="88900">
              <a:solidFill>
                <a:schemeClr val="tx1"/>
              </a:solidFill>
              <a:round/>
              <a:headEnd type="triangle" w="med" len="med"/>
              <a:tailEnd/>
            </a:ln>
          </p:spPr>
          <p:txBody>
            <a:bodyPr wrap="none" anchor="ctr"/>
            <a:lstStyle/>
            <a:p>
              <a:endParaRPr lang="en-US" dirty="0"/>
            </a:p>
          </p:txBody>
        </p:sp>
      </p:grpSp>
      <p:grpSp>
        <p:nvGrpSpPr>
          <p:cNvPr id="7" name="Group 23"/>
          <p:cNvGrpSpPr>
            <a:grpSpLocks/>
          </p:cNvGrpSpPr>
          <p:nvPr/>
        </p:nvGrpSpPr>
        <p:grpSpPr bwMode="auto">
          <a:xfrm>
            <a:off x="6142038" y="3352800"/>
            <a:ext cx="2833687" cy="1004888"/>
            <a:chOff x="3648" y="1920"/>
            <a:chExt cx="1785" cy="633"/>
          </a:xfrm>
        </p:grpSpPr>
        <p:sp>
          <p:nvSpPr>
            <p:cNvPr id="1049" name="Text Box 24"/>
            <p:cNvSpPr txBox="1">
              <a:spLocks noChangeArrowheads="1"/>
            </p:cNvSpPr>
            <p:nvPr/>
          </p:nvSpPr>
          <p:spPr bwMode="auto">
            <a:xfrm>
              <a:off x="4176" y="1920"/>
              <a:ext cx="1257" cy="633"/>
            </a:xfrm>
            <a:prstGeom prst="rect">
              <a:avLst/>
            </a:prstGeom>
            <a:noFill/>
            <a:ln w="9525">
              <a:noFill/>
              <a:miter lim="800000"/>
              <a:headEnd/>
              <a:tailEnd/>
            </a:ln>
          </p:spPr>
          <p:txBody>
            <a:bodyPr wrap="none">
              <a:spAutoFit/>
            </a:bodyPr>
            <a:lstStyle/>
            <a:p>
              <a:r>
                <a:rPr lang="en-US" sz="1200" u="sng" dirty="0">
                  <a:latin typeface="Times New Roman" pitchFamily="18" charset="0"/>
                </a:rPr>
                <a:t>Targeted Group Interventions</a:t>
              </a:r>
              <a:endParaRPr lang="en-US" sz="1200" dirty="0">
                <a:latin typeface="Times New Roman" pitchFamily="18" charset="0"/>
              </a:endParaRPr>
            </a:p>
            <a:p>
              <a:pPr>
                <a:buFontTx/>
                <a:buChar char="•"/>
              </a:pPr>
              <a:r>
                <a:rPr lang="en-US" sz="1200" dirty="0">
                  <a:latin typeface="Times New Roman" pitchFamily="18" charset="0"/>
                </a:rPr>
                <a:t>Some students (at-risk)</a:t>
              </a:r>
            </a:p>
            <a:p>
              <a:pPr>
                <a:buFontTx/>
                <a:buChar char="•"/>
              </a:pPr>
              <a:r>
                <a:rPr lang="en-US" sz="1200" dirty="0">
                  <a:latin typeface="Times New Roman" pitchFamily="18" charset="0"/>
                </a:rPr>
                <a:t>High efficiency</a:t>
              </a:r>
            </a:p>
            <a:p>
              <a:pPr>
                <a:buFontTx/>
                <a:buChar char="•"/>
              </a:pPr>
              <a:r>
                <a:rPr lang="en-US" sz="1200" dirty="0">
                  <a:latin typeface="Times New Roman" pitchFamily="18" charset="0"/>
                </a:rPr>
                <a:t>Rapid response</a:t>
              </a:r>
            </a:p>
            <a:p>
              <a:endParaRPr lang="en-US" sz="1200" dirty="0">
                <a:latin typeface="Times New Roman" pitchFamily="18" charset="0"/>
              </a:endParaRPr>
            </a:p>
          </p:txBody>
        </p:sp>
        <p:sp>
          <p:nvSpPr>
            <p:cNvPr id="1050" name="Line 25"/>
            <p:cNvSpPr>
              <a:spLocks noChangeShapeType="1"/>
            </p:cNvSpPr>
            <p:nvPr/>
          </p:nvSpPr>
          <p:spPr bwMode="auto">
            <a:xfrm rot="10739161">
              <a:off x="3648" y="2016"/>
              <a:ext cx="336" cy="1"/>
            </a:xfrm>
            <a:prstGeom prst="line">
              <a:avLst/>
            </a:prstGeom>
            <a:noFill/>
            <a:ln w="88900">
              <a:solidFill>
                <a:schemeClr val="tx1"/>
              </a:solidFill>
              <a:round/>
              <a:headEnd type="triangle" w="med" len="med"/>
              <a:tailEnd/>
            </a:ln>
          </p:spPr>
          <p:txBody>
            <a:bodyPr wrap="none" anchor="ctr"/>
            <a:lstStyle/>
            <a:p>
              <a:endParaRPr lang="en-US" dirty="0"/>
            </a:p>
          </p:txBody>
        </p:sp>
      </p:grpSp>
      <p:grpSp>
        <p:nvGrpSpPr>
          <p:cNvPr id="8" name="Group 26"/>
          <p:cNvGrpSpPr>
            <a:grpSpLocks/>
          </p:cNvGrpSpPr>
          <p:nvPr/>
        </p:nvGrpSpPr>
        <p:grpSpPr bwMode="auto">
          <a:xfrm>
            <a:off x="579438" y="4953000"/>
            <a:ext cx="2514600" cy="639763"/>
            <a:chOff x="144" y="2928"/>
            <a:chExt cx="1584" cy="403"/>
          </a:xfrm>
        </p:grpSpPr>
        <p:sp>
          <p:nvSpPr>
            <p:cNvPr id="1047" name="Text Box 27"/>
            <p:cNvSpPr txBox="1">
              <a:spLocks noChangeArrowheads="1"/>
            </p:cNvSpPr>
            <p:nvPr/>
          </p:nvSpPr>
          <p:spPr bwMode="auto">
            <a:xfrm>
              <a:off x="144" y="2928"/>
              <a:ext cx="1020" cy="403"/>
            </a:xfrm>
            <a:prstGeom prst="rect">
              <a:avLst/>
            </a:prstGeom>
            <a:noFill/>
            <a:ln w="9525">
              <a:noFill/>
              <a:miter lim="800000"/>
              <a:headEnd/>
              <a:tailEnd/>
            </a:ln>
          </p:spPr>
          <p:txBody>
            <a:bodyPr wrap="none">
              <a:spAutoFit/>
            </a:bodyPr>
            <a:lstStyle/>
            <a:p>
              <a:r>
                <a:rPr lang="en-US" sz="1200" u="sng" dirty="0">
                  <a:latin typeface="Times New Roman" pitchFamily="18" charset="0"/>
                </a:rPr>
                <a:t>Universal Interventions</a:t>
              </a:r>
              <a:endParaRPr lang="en-US" sz="1200" dirty="0">
                <a:latin typeface="Times New Roman" pitchFamily="18" charset="0"/>
              </a:endParaRPr>
            </a:p>
            <a:p>
              <a:pPr>
                <a:buFontTx/>
                <a:buChar char="•"/>
              </a:pPr>
              <a:r>
                <a:rPr lang="en-US" sz="1200" dirty="0">
                  <a:latin typeface="Times New Roman" pitchFamily="18" charset="0"/>
                </a:rPr>
                <a:t>All students</a:t>
              </a:r>
            </a:p>
            <a:p>
              <a:pPr>
                <a:buFontTx/>
                <a:buChar char="•"/>
              </a:pPr>
              <a:r>
                <a:rPr lang="en-US" sz="1200" dirty="0">
                  <a:latin typeface="Times New Roman" pitchFamily="18" charset="0"/>
                </a:rPr>
                <a:t>Preventive,  proactive</a:t>
              </a:r>
            </a:p>
          </p:txBody>
        </p:sp>
        <p:sp>
          <p:nvSpPr>
            <p:cNvPr id="1048" name="Line 28"/>
            <p:cNvSpPr>
              <a:spLocks noChangeShapeType="1"/>
            </p:cNvSpPr>
            <p:nvPr/>
          </p:nvSpPr>
          <p:spPr bwMode="auto">
            <a:xfrm>
              <a:off x="1392" y="3024"/>
              <a:ext cx="336" cy="0"/>
            </a:xfrm>
            <a:prstGeom prst="line">
              <a:avLst/>
            </a:prstGeom>
            <a:noFill/>
            <a:ln w="88900">
              <a:solidFill>
                <a:schemeClr val="tx1"/>
              </a:solidFill>
              <a:round/>
              <a:headEnd type="triangle" w="med" len="med"/>
              <a:tailEnd/>
            </a:ln>
          </p:spPr>
          <p:txBody>
            <a:bodyPr wrap="none" anchor="ctr"/>
            <a:lstStyle/>
            <a:p>
              <a:endParaRPr lang="en-US" dirty="0"/>
            </a:p>
          </p:txBody>
        </p:sp>
      </p:grpSp>
      <p:grpSp>
        <p:nvGrpSpPr>
          <p:cNvPr id="9" name="Group 29"/>
          <p:cNvGrpSpPr>
            <a:grpSpLocks/>
          </p:cNvGrpSpPr>
          <p:nvPr/>
        </p:nvGrpSpPr>
        <p:grpSpPr bwMode="auto">
          <a:xfrm>
            <a:off x="6751638" y="4953000"/>
            <a:ext cx="2465387" cy="639763"/>
            <a:chOff x="4032" y="2928"/>
            <a:chExt cx="1554" cy="403"/>
          </a:xfrm>
        </p:grpSpPr>
        <p:sp>
          <p:nvSpPr>
            <p:cNvPr id="1045" name="Text Box 30"/>
            <p:cNvSpPr txBox="1">
              <a:spLocks noChangeArrowheads="1"/>
            </p:cNvSpPr>
            <p:nvPr/>
          </p:nvSpPr>
          <p:spPr bwMode="auto">
            <a:xfrm>
              <a:off x="4512" y="2928"/>
              <a:ext cx="1074" cy="403"/>
            </a:xfrm>
            <a:prstGeom prst="rect">
              <a:avLst/>
            </a:prstGeom>
            <a:noFill/>
            <a:ln w="9525">
              <a:noFill/>
              <a:miter lim="800000"/>
              <a:headEnd/>
              <a:tailEnd/>
            </a:ln>
          </p:spPr>
          <p:txBody>
            <a:bodyPr wrap="none">
              <a:spAutoFit/>
            </a:bodyPr>
            <a:lstStyle/>
            <a:p>
              <a:r>
                <a:rPr lang="en-US" sz="1200" u="sng" dirty="0">
                  <a:latin typeface="Times New Roman" pitchFamily="18" charset="0"/>
                </a:rPr>
                <a:t>Universal Interventions</a:t>
              </a:r>
              <a:endParaRPr lang="en-US" sz="1200" dirty="0">
                <a:latin typeface="Times New Roman" pitchFamily="18" charset="0"/>
              </a:endParaRPr>
            </a:p>
            <a:p>
              <a:pPr>
                <a:buFontTx/>
                <a:buChar char="•"/>
              </a:pPr>
              <a:r>
                <a:rPr lang="en-US" sz="1200" dirty="0">
                  <a:latin typeface="Times New Roman" pitchFamily="18" charset="0"/>
                </a:rPr>
                <a:t>All settings, all students</a:t>
              </a:r>
            </a:p>
            <a:p>
              <a:pPr>
                <a:buFontTx/>
                <a:buChar char="•"/>
              </a:pPr>
              <a:r>
                <a:rPr lang="en-US" sz="1200" dirty="0">
                  <a:latin typeface="Times New Roman" pitchFamily="18" charset="0"/>
                </a:rPr>
                <a:t>Preventive,  proactive</a:t>
              </a:r>
            </a:p>
          </p:txBody>
        </p:sp>
        <p:sp>
          <p:nvSpPr>
            <p:cNvPr id="1046" name="Line 31"/>
            <p:cNvSpPr>
              <a:spLocks noChangeShapeType="1"/>
            </p:cNvSpPr>
            <p:nvPr/>
          </p:nvSpPr>
          <p:spPr bwMode="auto">
            <a:xfrm rot="10779294">
              <a:off x="4032" y="3024"/>
              <a:ext cx="336" cy="1"/>
            </a:xfrm>
            <a:prstGeom prst="line">
              <a:avLst/>
            </a:prstGeom>
            <a:noFill/>
            <a:ln w="88900">
              <a:solidFill>
                <a:schemeClr val="tx1"/>
              </a:solidFill>
              <a:round/>
              <a:headEnd type="triangle" w="med" len="med"/>
              <a:tailEnd/>
            </a:ln>
          </p:spPr>
          <p:txBody>
            <a:bodyPr wrap="none" anchor="ctr"/>
            <a:lstStyle/>
            <a:p>
              <a:endParaRPr lang="en-US" dirty="0"/>
            </a:p>
          </p:txBody>
        </p:sp>
      </p:grpSp>
      <p:graphicFrame>
        <p:nvGraphicFramePr>
          <p:cNvPr id="1026" name="Object 32"/>
          <p:cNvGraphicFramePr>
            <a:graphicFrameLocks noChangeAspect="1"/>
          </p:cNvGraphicFramePr>
          <p:nvPr/>
        </p:nvGraphicFramePr>
        <p:xfrm>
          <a:off x="3627438" y="2295525"/>
          <a:ext cx="1295400" cy="4410075"/>
        </p:xfrm>
        <a:graphic>
          <a:graphicData uri="http://schemas.openxmlformats.org/presentationml/2006/ole">
            <p:oleObj spid="_x0000_s125966" name="Drawing" r:id="rId4" imgW="1304925" imgH="4419600" progId="">
              <p:embed/>
            </p:oleObj>
          </a:graphicData>
        </a:graphic>
      </p:graphicFrame>
      <p:graphicFrame>
        <p:nvGraphicFramePr>
          <p:cNvPr id="1027" name="Object 33"/>
          <p:cNvGraphicFramePr>
            <a:graphicFrameLocks noChangeAspect="1"/>
          </p:cNvGraphicFramePr>
          <p:nvPr/>
        </p:nvGraphicFramePr>
        <p:xfrm>
          <a:off x="4922838" y="2295525"/>
          <a:ext cx="1362075" cy="4410075"/>
        </p:xfrm>
        <a:graphic>
          <a:graphicData uri="http://schemas.openxmlformats.org/presentationml/2006/ole">
            <p:oleObj spid="_x0000_s125967" name="Drawing" r:id="rId5" imgW="1295400" imgH="4419600" progId="">
              <p:embed/>
            </p:oleObj>
          </a:graphicData>
        </a:graphic>
      </p:graphicFrame>
      <p:sp>
        <p:nvSpPr>
          <p:cNvPr id="1042" name="Rectangle 34"/>
          <p:cNvSpPr>
            <a:spLocks noGrp="1"/>
          </p:cNvSpPr>
          <p:nvPr>
            <p:ph type="title" idx="4294967295"/>
          </p:nvPr>
        </p:nvSpPr>
        <p:spPr>
          <a:xfrm>
            <a:off x="304800" y="228600"/>
            <a:ext cx="8839200" cy="1219200"/>
          </a:xfrm>
        </p:spPr>
        <p:txBody>
          <a:bodyPr>
            <a:normAutofit fontScale="90000"/>
          </a:bodyPr>
          <a:lstStyle/>
          <a:p>
            <a:pPr eaLnBrk="1" hangingPunct="1"/>
            <a:r>
              <a:rPr lang="en-US" sz="2800" b="1" dirty="0" smtClean="0">
                <a:solidFill>
                  <a:schemeClr val="accent2"/>
                </a:solidFill>
              </a:rPr>
              <a:t>The RTI/MBI Process:  </a:t>
            </a:r>
            <a:br>
              <a:rPr lang="en-US" sz="2800" b="1" dirty="0" smtClean="0">
                <a:solidFill>
                  <a:schemeClr val="accent2"/>
                </a:solidFill>
              </a:rPr>
            </a:br>
            <a:r>
              <a:rPr lang="en-US" sz="2800" b="1" dirty="0" smtClean="0">
                <a:solidFill>
                  <a:schemeClr val="accent2"/>
                </a:solidFill>
              </a:rPr>
              <a:t>A System that Supports Academic and Behavioral Success</a:t>
            </a:r>
          </a:p>
        </p:txBody>
      </p:sp>
      <p:sp>
        <p:nvSpPr>
          <p:cNvPr id="1043" name="Text Box 35"/>
          <p:cNvSpPr txBox="1">
            <a:spLocks noChangeArrowheads="1"/>
          </p:cNvSpPr>
          <p:nvPr/>
        </p:nvSpPr>
        <p:spPr bwMode="auto">
          <a:xfrm>
            <a:off x="4267200" y="1460500"/>
            <a:ext cx="1300163" cy="835025"/>
          </a:xfrm>
          <a:prstGeom prst="rect">
            <a:avLst/>
          </a:prstGeom>
          <a:noFill/>
          <a:ln w="9525">
            <a:noFill/>
            <a:miter lim="800000"/>
            <a:headEnd/>
            <a:tailEnd/>
          </a:ln>
        </p:spPr>
        <p:txBody>
          <a:bodyPr wrap="none">
            <a:spAutoFit/>
          </a:bodyPr>
          <a:lstStyle/>
          <a:p>
            <a:pPr algn="ctr"/>
            <a:r>
              <a:rPr lang="en-US" sz="1600" dirty="0">
                <a:latin typeface="Verdana" pitchFamily="34" charset="0"/>
              </a:rPr>
              <a:t>Any</a:t>
            </a:r>
          </a:p>
          <a:p>
            <a:pPr algn="ctr"/>
            <a:r>
              <a:rPr lang="en-US" sz="1600" dirty="0">
                <a:latin typeface="Verdana" pitchFamily="34" charset="0"/>
              </a:rPr>
              <a:t>Curriculum</a:t>
            </a:r>
          </a:p>
          <a:p>
            <a:pPr algn="ctr"/>
            <a:r>
              <a:rPr lang="en-US" sz="1600" dirty="0">
                <a:latin typeface="Verdana" pitchFamily="34" charset="0"/>
              </a:rPr>
              <a:t>Area</a:t>
            </a:r>
          </a:p>
        </p:txBody>
      </p:sp>
      <p:sp>
        <p:nvSpPr>
          <p:cNvPr id="1044" name="Text Box 36"/>
          <p:cNvSpPr txBox="1">
            <a:spLocks noChangeArrowheads="1"/>
          </p:cNvSpPr>
          <p:nvPr/>
        </p:nvSpPr>
        <p:spPr bwMode="auto">
          <a:xfrm rot="5400000">
            <a:off x="3603626" y="4767262"/>
            <a:ext cx="2686050" cy="771525"/>
          </a:xfrm>
          <a:prstGeom prst="rect">
            <a:avLst/>
          </a:prstGeom>
          <a:noFill/>
          <a:ln w="9525">
            <a:noFill/>
            <a:miter lim="800000"/>
            <a:headEnd/>
            <a:tailEnd/>
          </a:ln>
        </p:spPr>
        <p:txBody>
          <a:bodyPr wrap="none">
            <a:spAutoFit/>
          </a:bodyPr>
          <a:lstStyle/>
          <a:p>
            <a:r>
              <a:rPr lang="en-US" sz="4400" dirty="0">
                <a:solidFill>
                  <a:srgbClr val="FFFF00"/>
                </a:solidFill>
                <a:latin typeface="Verdana" pitchFamily="34" charset="0"/>
              </a:rPr>
              <a:t>Students</a:t>
            </a:r>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Effective Classroom Practices</a:t>
            </a:r>
            <a:endParaRPr lang="en-US" dirty="0"/>
          </a:p>
        </p:txBody>
      </p:sp>
      <p:sp>
        <p:nvSpPr>
          <p:cNvPr id="3" name="Content Placeholder 2"/>
          <p:cNvSpPr>
            <a:spLocks noGrp="1"/>
          </p:cNvSpPr>
          <p:nvPr>
            <p:ph sz="quarter" idx="1"/>
          </p:nvPr>
        </p:nvSpPr>
        <p:spPr/>
        <p:txBody>
          <a:bodyPr>
            <a:normAutofit/>
          </a:bodyPr>
          <a:lstStyle/>
          <a:p>
            <a:r>
              <a:rPr lang="en-US" dirty="0" smtClean="0"/>
              <a:t>Expectations and rules</a:t>
            </a:r>
          </a:p>
          <a:p>
            <a:r>
              <a:rPr lang="en-US" b="1" dirty="0" smtClean="0"/>
              <a:t>Procedures and routines</a:t>
            </a:r>
          </a:p>
          <a:p>
            <a:r>
              <a:rPr lang="en-US" dirty="0" smtClean="0"/>
              <a:t>Continuum of strategies to acknowledge appropriate behavior</a:t>
            </a:r>
          </a:p>
          <a:p>
            <a:r>
              <a:rPr lang="en-US" dirty="0" smtClean="0"/>
              <a:t>Positive to Negative Ratio 5:1</a:t>
            </a:r>
          </a:p>
          <a:p>
            <a:r>
              <a:rPr lang="en-US" dirty="0" smtClean="0"/>
              <a:t>Active supervision</a:t>
            </a:r>
          </a:p>
          <a:p>
            <a:r>
              <a:rPr lang="en-US" dirty="0" smtClean="0"/>
              <a:t>Multiple opportunities to respond</a:t>
            </a:r>
          </a:p>
          <a:p>
            <a:r>
              <a:rPr lang="en-US" dirty="0" smtClean="0"/>
              <a:t>Activity sequence and offering choice</a:t>
            </a:r>
          </a:p>
          <a:p>
            <a:r>
              <a:rPr lang="en-US" dirty="0" smtClean="0"/>
              <a:t>Academic success and task difficulty</a:t>
            </a:r>
          </a:p>
          <a:p>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Focus on Classroom Procedures and Routines</a:t>
            </a:r>
            <a:endParaRPr lang="en-US" dirty="0"/>
          </a:p>
        </p:txBody>
      </p:sp>
      <p:sp>
        <p:nvSpPr>
          <p:cNvPr id="3" name="Content Placeholder 2"/>
          <p:cNvSpPr>
            <a:spLocks noGrp="1"/>
          </p:cNvSpPr>
          <p:nvPr>
            <p:ph sz="quarter" idx="1"/>
          </p:nvPr>
        </p:nvSpPr>
        <p:spPr/>
        <p:txBody>
          <a:bodyPr/>
          <a:lstStyle/>
          <a:p>
            <a:r>
              <a:rPr lang="en-US" dirty="0" smtClean="0"/>
              <a:t>The number one problem in the classroom is not discipline, it is the lack of procedures and routines</a:t>
            </a:r>
          </a:p>
          <a:p>
            <a:r>
              <a:rPr lang="en-US" dirty="0" smtClean="0"/>
              <a:t>As students become more familiar with classroom routines and procedures, additional instructional formats and more challenging work can be incorporated</a:t>
            </a:r>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Procedures and Routines?</a:t>
            </a:r>
            <a:endParaRPr lang="en-US" dirty="0"/>
          </a:p>
        </p:txBody>
      </p:sp>
      <p:sp>
        <p:nvSpPr>
          <p:cNvPr id="3" name="Content Placeholder 2"/>
          <p:cNvSpPr>
            <a:spLocks noGrp="1"/>
          </p:cNvSpPr>
          <p:nvPr>
            <p:ph sz="quarter" idx="1"/>
          </p:nvPr>
        </p:nvSpPr>
        <p:spPr/>
        <p:txBody>
          <a:bodyPr>
            <a:normAutofit/>
          </a:bodyPr>
          <a:lstStyle/>
          <a:p>
            <a:r>
              <a:rPr lang="en-US" dirty="0" smtClean="0"/>
              <a:t>When clear procedures are taught and consistently enforced are the most critical tool in creating a functional productive learning environment</a:t>
            </a:r>
          </a:p>
          <a:p>
            <a:pPr>
              <a:buNone/>
            </a:pPr>
            <a:endParaRPr lang="en-US" dirty="0" smtClean="0"/>
          </a:p>
          <a:p>
            <a:r>
              <a:rPr lang="en-US" dirty="0" smtClean="0"/>
              <a:t>Form routines that help students be successful</a:t>
            </a:r>
          </a:p>
          <a:p>
            <a:pPr>
              <a:buNone/>
            </a:pPr>
            <a:endParaRPr lang="en-US" dirty="0" smtClean="0"/>
          </a:p>
          <a:p>
            <a:r>
              <a:rPr lang="en-US" dirty="0" smtClean="0"/>
              <a:t>Create patterns for accomplishing classroom tasks (predictable environment)</a:t>
            </a:r>
          </a:p>
          <a:p>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are Procedures and Routines?</a:t>
            </a:r>
            <a:endParaRPr lang="en-US" dirty="0"/>
          </a:p>
        </p:txBody>
      </p:sp>
      <p:sp>
        <p:nvSpPr>
          <p:cNvPr id="3" name="Content Placeholder 2"/>
          <p:cNvSpPr>
            <a:spLocks noGrp="1"/>
          </p:cNvSpPr>
          <p:nvPr>
            <p:ph sz="quarter" idx="1"/>
          </p:nvPr>
        </p:nvSpPr>
        <p:spPr>
          <a:xfrm>
            <a:off x="533400" y="1600200"/>
            <a:ext cx="8229600" cy="4525963"/>
          </a:xfrm>
        </p:spPr>
        <p:txBody>
          <a:bodyPr/>
          <a:lstStyle/>
          <a:p>
            <a:r>
              <a:rPr lang="en-US" dirty="0" smtClean="0"/>
              <a:t>Explain accepted process for carrying out a specific activity (sharpening pencil, responding in class)</a:t>
            </a:r>
          </a:p>
          <a:p>
            <a:r>
              <a:rPr lang="en-US" dirty="0" smtClean="0"/>
              <a:t>Are succinct, positively stated in age appropriate terms</a:t>
            </a:r>
          </a:p>
          <a:p>
            <a:r>
              <a:rPr lang="en-US" dirty="0" smtClean="0"/>
              <a:t>Keep “Who, what, where, why and how in mind”</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a:t>
            </a:r>
            <a:endParaRPr lang="en-US" dirty="0"/>
          </a:p>
        </p:txBody>
      </p:sp>
      <p:sp>
        <p:nvSpPr>
          <p:cNvPr id="3" name="Content Placeholder 2"/>
          <p:cNvSpPr>
            <a:spLocks noGrp="1"/>
          </p:cNvSpPr>
          <p:nvPr>
            <p:ph sz="quarter" idx="1"/>
          </p:nvPr>
        </p:nvSpPr>
        <p:spPr/>
        <p:txBody>
          <a:bodyPr/>
          <a:lstStyle/>
          <a:p>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Sample Schedule for Teaching Classroom Procedures</a:t>
            </a:r>
            <a:endParaRPr lang="en-US" dirty="0"/>
          </a:p>
        </p:txBody>
      </p:sp>
      <p:sp>
        <p:nvSpPr>
          <p:cNvPr id="3" name="Content Placeholder 2"/>
          <p:cNvSpPr>
            <a:spLocks noGrp="1"/>
          </p:cNvSpPr>
          <p:nvPr>
            <p:ph sz="quarter" idx="1"/>
          </p:nvPr>
        </p:nvSpPr>
        <p:spPr/>
        <p:txBody>
          <a:bodyPr/>
          <a:lstStyle/>
          <a:p>
            <a:r>
              <a:rPr lang="en-US" dirty="0" smtClean="0"/>
              <a:t>First grading period</a:t>
            </a:r>
          </a:p>
          <a:p>
            <a:pPr lvl="1"/>
            <a:r>
              <a:rPr lang="en-US" dirty="0" smtClean="0"/>
              <a:t>Taught in all areas </a:t>
            </a:r>
            <a:r>
              <a:rPr lang="en-US" b="1" dirty="0" smtClean="0"/>
              <a:t>including classroom </a:t>
            </a:r>
            <a:r>
              <a:rPr lang="en-US" dirty="0" smtClean="0"/>
              <a:t>during first week of school</a:t>
            </a:r>
          </a:p>
          <a:p>
            <a:pPr lvl="1"/>
            <a:r>
              <a:rPr lang="en-US" dirty="0" smtClean="0"/>
              <a:t>After first week, review 2-3 times a week</a:t>
            </a:r>
          </a:p>
          <a:p>
            <a:r>
              <a:rPr lang="en-US" dirty="0" smtClean="0"/>
              <a:t>Second  grading period</a:t>
            </a:r>
          </a:p>
          <a:p>
            <a:pPr lvl="1"/>
            <a:r>
              <a:rPr lang="en-US" dirty="0" smtClean="0"/>
              <a:t>Review once a week</a:t>
            </a:r>
          </a:p>
          <a:p>
            <a:r>
              <a:rPr lang="en-US" dirty="0" smtClean="0"/>
              <a:t>Remainder of Year </a:t>
            </a:r>
          </a:p>
          <a:p>
            <a:pPr lvl="1"/>
            <a:r>
              <a:rPr lang="en-US" dirty="0" smtClean="0"/>
              <a:t>Review periodically as needed</a:t>
            </a:r>
          </a:p>
          <a:p>
            <a:pPr lvl="1"/>
            <a:endParaRPr lang="en-US" dirty="0" smtClean="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Take Time to Reflect</a:t>
            </a:r>
            <a:endParaRPr lang="en-US" dirty="0"/>
          </a:p>
        </p:txBody>
      </p:sp>
      <p:sp>
        <p:nvSpPr>
          <p:cNvPr id="3" name="Content Placeholder 2"/>
          <p:cNvSpPr>
            <a:spLocks noGrp="1"/>
          </p:cNvSpPr>
          <p:nvPr>
            <p:ph sz="quarter" idx="1"/>
          </p:nvPr>
        </p:nvSpPr>
        <p:spPr/>
        <p:txBody>
          <a:bodyPr/>
          <a:lstStyle/>
          <a:p>
            <a:r>
              <a:rPr lang="en-US" dirty="0" smtClean="0"/>
              <a:t>Using the Self Assessment Guide, what procedures are needed specific to your classroom</a:t>
            </a:r>
          </a:p>
          <a:p>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Grade level Reflection</a:t>
            </a:r>
            <a:endParaRPr lang="en-US" dirty="0"/>
          </a:p>
        </p:txBody>
      </p:sp>
      <p:sp>
        <p:nvSpPr>
          <p:cNvPr id="3" name="Content Placeholder 2"/>
          <p:cNvSpPr>
            <a:spLocks noGrp="1"/>
          </p:cNvSpPr>
          <p:nvPr>
            <p:ph idx="1"/>
          </p:nvPr>
        </p:nvSpPr>
        <p:spPr/>
        <p:txBody>
          <a:bodyPr/>
          <a:lstStyle/>
          <a:p>
            <a:r>
              <a:rPr lang="en-US" dirty="0" smtClean="0"/>
              <a:t>Choose a recorder to write down  a summary of your team thoughts</a:t>
            </a:r>
          </a:p>
          <a:p>
            <a:r>
              <a:rPr lang="en-US" dirty="0" smtClean="0"/>
              <a:t>Discuss with your self assessment with your team</a:t>
            </a:r>
          </a:p>
          <a:p>
            <a:r>
              <a:rPr lang="en-US" dirty="0" smtClean="0"/>
              <a:t>Use the guiding questions handout to discuss your self assessment</a:t>
            </a:r>
          </a:p>
          <a:p>
            <a:r>
              <a:rPr lang="en-US" dirty="0" smtClean="0"/>
              <a:t>Use the guiding questions to decide what information you would like to learn from other teachers</a:t>
            </a:r>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229600" cy="1143000"/>
          </a:xfrm>
        </p:spPr>
        <p:txBody>
          <a:bodyPr>
            <a:normAutofit fontScale="90000"/>
          </a:bodyPr>
          <a:lstStyle/>
          <a:p>
            <a:r>
              <a:rPr lang="en-US" sz="3600" b="1" dirty="0" smtClean="0"/>
              <a:t>Time to Share</a:t>
            </a:r>
            <a:r>
              <a:rPr lang="en-US" dirty="0" smtClean="0"/>
              <a:t/>
            </a:r>
            <a:br>
              <a:rPr lang="en-US" dirty="0" smtClean="0"/>
            </a:br>
            <a:r>
              <a:rPr lang="en-US" sz="2700" b="1" dirty="0" smtClean="0"/>
              <a:t>Goal:</a:t>
            </a:r>
            <a:r>
              <a:rPr lang="en-US" sz="2700" b="1" i="1" dirty="0" smtClean="0"/>
              <a:t> To reflect and share your implementation successes, learn of other teachers’ efforts and consider ways to improve.</a:t>
            </a:r>
            <a:r>
              <a:rPr lang="en-US" b="1" i="1" dirty="0" smtClean="0"/>
              <a:t/>
            </a:r>
            <a:br>
              <a:rPr lang="en-US" b="1" i="1" dirty="0" smtClean="0"/>
            </a:br>
            <a:endParaRPr lang="en-US" dirty="0"/>
          </a:p>
        </p:txBody>
      </p:sp>
      <p:sp>
        <p:nvSpPr>
          <p:cNvPr id="3" name="Content Placeholder 2"/>
          <p:cNvSpPr>
            <a:spLocks noGrp="1"/>
          </p:cNvSpPr>
          <p:nvPr>
            <p:ph idx="1"/>
          </p:nvPr>
        </p:nvSpPr>
        <p:spPr/>
        <p:txBody>
          <a:bodyPr>
            <a:normAutofit/>
          </a:bodyPr>
          <a:lstStyle/>
          <a:p>
            <a:pPr marL="514350" indent="-514350">
              <a:buAutoNum type="arabicPeriod"/>
            </a:pPr>
            <a:r>
              <a:rPr lang="en-US" dirty="0" smtClean="0"/>
              <a:t>Reporter stays at table</a:t>
            </a:r>
          </a:p>
          <a:p>
            <a:pPr marL="514350" indent="-514350">
              <a:buAutoNum type="arabicPeriod"/>
            </a:pPr>
            <a:r>
              <a:rPr lang="en-US" dirty="0" smtClean="0"/>
              <a:t>Remaining team members will visit as many reporters as possible</a:t>
            </a:r>
          </a:p>
          <a:p>
            <a:pPr marL="514350" indent="-514350">
              <a:buAutoNum type="arabicPeriod"/>
            </a:pPr>
            <a:r>
              <a:rPr lang="en-US" dirty="0" smtClean="0"/>
              <a:t>Reporters share their implementation activities with visitors who may ask questions </a:t>
            </a:r>
          </a:p>
          <a:p>
            <a:pPr marL="514350" indent="-514350">
              <a:buAutoNum type="arabicPeriod"/>
            </a:pPr>
            <a:r>
              <a:rPr lang="en-US" dirty="0" smtClean="0"/>
              <a:t>Visitors can use guiding questions worksheet as a  guide</a:t>
            </a:r>
          </a:p>
          <a:p>
            <a:pPr marL="514350" indent="-514350">
              <a:buAutoNum type="arabicPeriod"/>
            </a:pPr>
            <a:r>
              <a:rPr lang="en-US" dirty="0" smtClean="0"/>
              <a:t>At the signal return to grade level team and report out.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DOES take a Village!</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smtClean="0"/>
              <a:t>We cannot effectively serve students by providing interventions that are not directly connected to child’s environment</a:t>
            </a:r>
          </a:p>
          <a:p>
            <a:r>
              <a:rPr lang="en-US" dirty="0" smtClean="0"/>
              <a:t>It is ineffective to work along side each other rather than with each other</a:t>
            </a:r>
          </a:p>
          <a:p>
            <a:r>
              <a:rPr lang="en-US" dirty="0" smtClean="0"/>
              <a:t>We must use data to drive interventions and respond to a child’s need</a:t>
            </a:r>
          </a:p>
          <a:p>
            <a:r>
              <a:rPr lang="en-US" dirty="0" smtClean="0"/>
              <a:t>We owe it to the student and family to employ practices that have demonstrated effectiveness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2800" dirty="0" smtClean="0"/>
              <a:t>Why Multi Tiered Systems of Support?</a:t>
            </a:r>
            <a:endParaRPr lang="en-US" sz="2800" dirty="0"/>
          </a:p>
        </p:txBody>
      </p:sp>
      <p:sp>
        <p:nvSpPr>
          <p:cNvPr id="6" name="Content Placeholder 5"/>
          <p:cNvSpPr>
            <a:spLocks noGrp="1"/>
          </p:cNvSpPr>
          <p:nvPr>
            <p:ph sz="quarter" idx="1"/>
          </p:nvPr>
        </p:nvSpPr>
        <p:spPr/>
        <p:txBody>
          <a:bodyPr>
            <a:normAutofit fontScale="92500" lnSpcReduction="20000"/>
          </a:bodyPr>
          <a:lstStyle/>
          <a:p>
            <a:r>
              <a:rPr lang="en-US" dirty="0" smtClean="0"/>
              <a:t>There is documented connection between low academic concerns and problem behavior beginning in Kindergarten</a:t>
            </a:r>
          </a:p>
          <a:p>
            <a:endParaRPr lang="en-US" dirty="0" smtClean="0"/>
          </a:p>
          <a:p>
            <a:r>
              <a:rPr lang="en-US" dirty="0" smtClean="0"/>
              <a:t>Students facing challenges in reading and social competence are at an exponentially high risk for negative life outcomes. </a:t>
            </a:r>
          </a:p>
          <a:p>
            <a:endParaRPr lang="en-US" dirty="0" smtClean="0"/>
          </a:p>
          <a:p>
            <a:r>
              <a:rPr lang="en-US" dirty="0" smtClean="0"/>
              <a:t>Students with early reading problems are at increased risk for depression in later grades</a:t>
            </a:r>
          </a:p>
          <a:p>
            <a:endParaRPr lang="en-US" dirty="0" smtClean="0"/>
          </a:p>
          <a:p>
            <a:r>
              <a:rPr lang="en-US" dirty="0" smtClean="0"/>
              <a:t>Behavior and academic success are intimately connected and need to be intelligently addressed—Together </a:t>
            </a:r>
          </a:p>
          <a:p>
            <a:endParaRPr lang="en-US" dirty="0" smtClean="0"/>
          </a:p>
          <a:p>
            <a:endParaRPr lang="en-US" dirty="0" smtClean="0"/>
          </a:p>
          <a:p>
            <a:endParaRPr lang="en-US" dirty="0" smtClean="0"/>
          </a:p>
          <a:p>
            <a:pPr>
              <a:buNone/>
            </a:pPr>
            <a:endParaRPr lang="en-US" dirty="0"/>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onut 3"/>
          <p:cNvSpPr/>
          <p:nvPr/>
        </p:nvSpPr>
        <p:spPr>
          <a:xfrm>
            <a:off x="1066800" y="304800"/>
            <a:ext cx="6781800" cy="6262687"/>
          </a:xfrm>
          <a:prstGeom prst="donut">
            <a:avLst>
              <a:gd name="adj" fmla="val 347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1100" dirty="0">
              <a:solidFill>
                <a:schemeClr val="tx1"/>
              </a:solidFill>
            </a:endParaRPr>
          </a:p>
        </p:txBody>
      </p:sp>
      <p:graphicFrame>
        <p:nvGraphicFramePr>
          <p:cNvPr id="10" name="Table 9"/>
          <p:cNvGraphicFramePr>
            <a:graphicFrameLocks noGrp="1"/>
          </p:cNvGraphicFramePr>
          <p:nvPr/>
        </p:nvGraphicFramePr>
        <p:xfrm>
          <a:off x="6172200" y="4419600"/>
          <a:ext cx="1371600" cy="487680"/>
        </p:xfrm>
        <a:graphic>
          <a:graphicData uri="http://schemas.openxmlformats.org/drawingml/2006/table">
            <a:tbl>
              <a:tblPr/>
              <a:tblGrid>
                <a:gridCol w="1371600"/>
              </a:tblGrid>
              <a:tr h="457200">
                <a:tc>
                  <a:txBody>
                    <a:bodyPr/>
                    <a:lstStyle/>
                    <a:p>
                      <a:pPr algn="l" fontAlgn="b"/>
                      <a:r>
                        <a:rPr lang="en-US" sz="3200" b="1" i="0" u="none" strike="noStrike" dirty="0">
                          <a:solidFill>
                            <a:srgbClr val="00B050"/>
                          </a:solidFill>
                          <a:latin typeface="Calibri"/>
                        </a:rPr>
                        <a:t>WHAT</a:t>
                      </a:r>
                    </a:p>
                  </a:txBody>
                  <a:tcPr marL="0" marR="0" marT="0" marB="0" anchor="b">
                    <a:lnL>
                      <a:noFill/>
                    </a:lnL>
                    <a:lnR>
                      <a:noFill/>
                    </a:lnR>
                    <a:lnT>
                      <a:noFill/>
                    </a:lnT>
                    <a:lnB>
                      <a:noFill/>
                    </a:lnB>
                  </a:tcPr>
                </a:tc>
              </a:tr>
            </a:tbl>
          </a:graphicData>
        </a:graphic>
      </p:graphicFrame>
      <p:sp>
        <p:nvSpPr>
          <p:cNvPr id="11" name="Donut 10"/>
          <p:cNvSpPr/>
          <p:nvPr/>
        </p:nvSpPr>
        <p:spPr>
          <a:xfrm>
            <a:off x="2362200" y="1447800"/>
            <a:ext cx="4190999" cy="3886200"/>
          </a:xfrm>
          <a:prstGeom prst="donut">
            <a:avLst>
              <a:gd name="adj" fmla="val 480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1100" dirty="0">
              <a:solidFill>
                <a:schemeClr val="tx1"/>
              </a:solidFill>
            </a:endParaRPr>
          </a:p>
        </p:txBody>
      </p:sp>
      <p:graphicFrame>
        <p:nvGraphicFramePr>
          <p:cNvPr id="12" name="Table 11"/>
          <p:cNvGraphicFramePr>
            <a:graphicFrameLocks noGrp="1"/>
          </p:cNvGraphicFramePr>
          <p:nvPr/>
        </p:nvGraphicFramePr>
        <p:xfrm>
          <a:off x="5257800" y="3810000"/>
          <a:ext cx="914400" cy="487680"/>
        </p:xfrm>
        <a:graphic>
          <a:graphicData uri="http://schemas.openxmlformats.org/drawingml/2006/table">
            <a:tbl>
              <a:tblPr/>
              <a:tblGrid>
                <a:gridCol w="914400"/>
              </a:tblGrid>
              <a:tr h="381000">
                <a:tc>
                  <a:txBody>
                    <a:bodyPr/>
                    <a:lstStyle/>
                    <a:p>
                      <a:pPr algn="l" fontAlgn="b"/>
                      <a:r>
                        <a:rPr lang="en-US" sz="3200" b="1" i="0" u="none" strike="noStrike" dirty="0">
                          <a:solidFill>
                            <a:srgbClr val="000000"/>
                          </a:solidFill>
                          <a:latin typeface="Calibri"/>
                        </a:rPr>
                        <a:t>HOW</a:t>
                      </a:r>
                    </a:p>
                  </a:txBody>
                  <a:tcPr marL="0" marR="0" marT="0" marB="0" anchor="b">
                    <a:lnL>
                      <a:noFill/>
                    </a:lnL>
                    <a:lnR>
                      <a:noFill/>
                    </a:lnR>
                    <a:lnT>
                      <a:noFill/>
                    </a:lnT>
                    <a:lnB>
                      <a:noFill/>
                    </a:lnB>
                  </a:tcPr>
                </a:tc>
              </a:tr>
            </a:tbl>
          </a:graphicData>
        </a:graphic>
      </p:graphicFrame>
      <p:sp>
        <p:nvSpPr>
          <p:cNvPr id="13" name="Donut 12"/>
          <p:cNvSpPr/>
          <p:nvPr/>
        </p:nvSpPr>
        <p:spPr>
          <a:xfrm>
            <a:off x="3352800" y="2362200"/>
            <a:ext cx="2133600" cy="1790700"/>
          </a:xfrm>
          <a:prstGeom prst="donut">
            <a:avLst>
              <a:gd name="adj" fmla="val 778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sz="1100" dirty="0">
              <a:solidFill>
                <a:schemeClr val="tx1"/>
              </a:solidFill>
            </a:endParaRPr>
          </a:p>
        </p:txBody>
      </p:sp>
      <p:graphicFrame>
        <p:nvGraphicFramePr>
          <p:cNvPr id="14" name="Table 13"/>
          <p:cNvGraphicFramePr>
            <a:graphicFrameLocks noGrp="1"/>
          </p:cNvGraphicFramePr>
          <p:nvPr/>
        </p:nvGraphicFramePr>
        <p:xfrm>
          <a:off x="3886200" y="2971800"/>
          <a:ext cx="990600" cy="638175"/>
        </p:xfrm>
        <a:graphic>
          <a:graphicData uri="http://schemas.openxmlformats.org/drawingml/2006/table">
            <a:tbl>
              <a:tblPr/>
              <a:tblGrid>
                <a:gridCol w="990600"/>
              </a:tblGrid>
              <a:tr h="638175">
                <a:tc>
                  <a:txBody>
                    <a:bodyPr/>
                    <a:lstStyle/>
                    <a:p>
                      <a:pPr algn="l" fontAlgn="b"/>
                      <a:r>
                        <a:rPr lang="en-US" sz="3600" b="1" i="0" u="none" strike="noStrike" dirty="0">
                          <a:solidFill>
                            <a:schemeClr val="tx1"/>
                          </a:solidFill>
                          <a:latin typeface="Calibri"/>
                        </a:rPr>
                        <a:t>WHY</a:t>
                      </a:r>
                    </a:p>
                  </a:txBody>
                  <a:tcPr marL="0" marR="0" marT="0" marB="0" anchor="b">
                    <a:lnL>
                      <a:noFill/>
                    </a:lnL>
                    <a:lnR>
                      <a:noFill/>
                    </a:lnR>
                    <a:lnT>
                      <a:noFill/>
                    </a:lnT>
                    <a:lnB>
                      <a:noFill/>
                    </a:lnB>
                  </a:tcPr>
                </a:tc>
              </a:tr>
            </a:tbl>
          </a:graphicData>
        </a:graphic>
      </p:graphicFrame>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0"/>
            <a:ext cx="8534400" cy="987552"/>
          </a:xfrm>
        </p:spPr>
        <p:txBody>
          <a:bodyPr>
            <a:noAutofit/>
          </a:bodyPr>
          <a:lstStyle/>
          <a:p>
            <a:r>
              <a:rPr lang="en-US" sz="2400" dirty="0" smtClean="0">
                <a:solidFill>
                  <a:schemeClr val="bg2">
                    <a:lumMod val="25000"/>
                  </a:schemeClr>
                </a:solidFill>
              </a:rPr>
              <a:t/>
            </a:r>
            <a:br>
              <a:rPr lang="en-US" sz="2400" dirty="0" smtClean="0">
                <a:solidFill>
                  <a:schemeClr val="bg2">
                    <a:lumMod val="25000"/>
                  </a:schemeClr>
                </a:solidFill>
              </a:rPr>
            </a:br>
            <a:r>
              <a:rPr lang="en-US" sz="2400" dirty="0" smtClean="0">
                <a:solidFill>
                  <a:schemeClr val="bg2">
                    <a:lumMod val="25000"/>
                  </a:schemeClr>
                </a:solidFill>
              </a:rPr>
              <a:t/>
            </a:r>
            <a:br>
              <a:rPr lang="en-US" sz="2400" dirty="0" smtClean="0">
                <a:solidFill>
                  <a:schemeClr val="bg2">
                    <a:lumMod val="25000"/>
                  </a:schemeClr>
                </a:solidFill>
              </a:rPr>
            </a:br>
            <a:r>
              <a:rPr lang="en-US" sz="2400" dirty="0" smtClean="0"/>
              <a:t/>
            </a:r>
            <a:br>
              <a:rPr lang="en-US" sz="2400" dirty="0" smtClean="0"/>
            </a:br>
            <a:r>
              <a:rPr lang="en-US" sz="2400" dirty="0" smtClean="0">
                <a:solidFill>
                  <a:schemeClr val="tx2">
                    <a:lumMod val="75000"/>
                  </a:schemeClr>
                </a:solidFill>
              </a:rPr>
              <a:t> </a:t>
            </a:r>
            <a:r>
              <a:rPr lang="en-US" sz="3200" dirty="0" smtClean="0">
                <a:solidFill>
                  <a:schemeClr val="tx2">
                    <a:lumMod val="50000"/>
                  </a:schemeClr>
                </a:solidFill>
              </a:rPr>
              <a:t>What</a:t>
            </a:r>
            <a:r>
              <a:rPr lang="en-US" sz="2400" dirty="0" smtClean="0">
                <a:solidFill>
                  <a:schemeClr val="tx2">
                    <a:lumMod val="50000"/>
                  </a:schemeClr>
                </a:solidFill>
              </a:rPr>
              <a:t> </a:t>
            </a:r>
            <a:r>
              <a:rPr lang="en-US" sz="2400" dirty="0" smtClean="0">
                <a:solidFill>
                  <a:schemeClr val="bg2">
                    <a:lumMod val="10000"/>
                  </a:schemeClr>
                </a:solidFill>
              </a:rPr>
              <a:t>:Achievement for all students no matter their background or circumstance!</a:t>
            </a:r>
            <a:endParaRPr lang="en-US" sz="2400" dirty="0">
              <a:solidFill>
                <a:schemeClr val="bg2">
                  <a:lumMod val="10000"/>
                </a:schemeClr>
              </a:solidFill>
            </a:endParaRPr>
          </a:p>
        </p:txBody>
      </p:sp>
      <p:sp>
        <p:nvSpPr>
          <p:cNvPr id="3" name="Content Placeholder 2"/>
          <p:cNvSpPr>
            <a:spLocks noGrp="1"/>
          </p:cNvSpPr>
          <p:nvPr>
            <p:ph sz="quarter" idx="1"/>
          </p:nvPr>
        </p:nvSpPr>
        <p:spPr/>
        <p:txBody>
          <a:bodyPr/>
          <a:lstStyle/>
          <a:p>
            <a:endParaRPr lang="en-US" dirty="0"/>
          </a:p>
        </p:txBody>
      </p:sp>
      <p:pic>
        <p:nvPicPr>
          <p:cNvPr id="146436" name="Picture 4" descr="C:\Documents and Settings\cewen\Local Settings\Temporary Internet Files\Content.IE5\US0BN3FV\MP900438552[1].jpg"/>
          <p:cNvPicPr>
            <a:picLocks noChangeAspect="1" noChangeArrowheads="1"/>
          </p:cNvPicPr>
          <p:nvPr/>
        </p:nvPicPr>
        <p:blipFill>
          <a:blip r:embed="rId2" cstate="print"/>
          <a:srcRect/>
          <a:stretch>
            <a:fillRect/>
          </a:stretch>
        </p:blipFill>
        <p:spPr bwMode="auto">
          <a:xfrm>
            <a:off x="304800" y="1524000"/>
            <a:ext cx="8305800" cy="48006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noFill/>
        </p:spPr>
        <p:txBody>
          <a:bodyPr>
            <a:normAutofit/>
          </a:bodyPr>
          <a:lstStyle/>
          <a:p>
            <a:pPr eaLnBrk="1" hangingPunct="1"/>
            <a:r>
              <a:rPr lang="en-US" sz="3600" b="1" dirty="0" smtClean="0">
                <a:solidFill>
                  <a:srgbClr val="3A40A5"/>
                </a:solidFill>
              </a:rPr>
              <a:t>Our Challenge…</a:t>
            </a:r>
          </a:p>
        </p:txBody>
      </p:sp>
      <p:sp>
        <p:nvSpPr>
          <p:cNvPr id="21507" name="Rectangle 3"/>
          <p:cNvSpPr>
            <a:spLocks noGrp="1" noChangeArrowheads="1"/>
          </p:cNvSpPr>
          <p:nvPr>
            <p:ph sz="quarter" idx="1"/>
          </p:nvPr>
        </p:nvSpPr>
        <p:spPr>
          <a:noFill/>
        </p:spPr>
        <p:txBody>
          <a:bodyPr>
            <a:normAutofit/>
          </a:bodyPr>
          <a:lstStyle/>
          <a:p>
            <a:pPr eaLnBrk="1" hangingPunct="1">
              <a:lnSpc>
                <a:spcPct val="80000"/>
              </a:lnSpc>
            </a:pPr>
            <a:r>
              <a:rPr lang="en-US" sz="2800" dirty="0" smtClean="0"/>
              <a:t>Low intensity, low fidelity interventions for behavior/emotional needs</a:t>
            </a:r>
          </a:p>
          <a:p>
            <a:pPr eaLnBrk="1" hangingPunct="1">
              <a:lnSpc>
                <a:spcPct val="80000"/>
              </a:lnSpc>
              <a:buFontTx/>
              <a:buNone/>
            </a:pPr>
            <a:endParaRPr lang="en-US" sz="2000" dirty="0" smtClean="0"/>
          </a:p>
          <a:p>
            <a:pPr eaLnBrk="1" hangingPunct="1">
              <a:lnSpc>
                <a:spcPct val="80000"/>
              </a:lnSpc>
            </a:pPr>
            <a:r>
              <a:rPr lang="en-US" sz="2800" dirty="0" smtClean="0"/>
              <a:t>Habitual use of restrictive settings (and poor outcomes) for youth with disabilities</a:t>
            </a:r>
          </a:p>
          <a:p>
            <a:pPr eaLnBrk="1" hangingPunct="1">
              <a:lnSpc>
                <a:spcPct val="80000"/>
              </a:lnSpc>
            </a:pPr>
            <a:endParaRPr lang="en-US" sz="2000" dirty="0" smtClean="0"/>
          </a:p>
          <a:p>
            <a:pPr eaLnBrk="1" hangingPunct="1">
              <a:lnSpc>
                <a:spcPct val="105000"/>
              </a:lnSpc>
            </a:pPr>
            <a:r>
              <a:rPr lang="en-US" sz="2800" dirty="0" smtClean="0"/>
              <a:t>High rate of undiagnosed MH problems (stigma, lack of knowledge, etc)</a:t>
            </a:r>
          </a:p>
          <a:p>
            <a:pPr eaLnBrk="1" hangingPunct="1">
              <a:lnSpc>
                <a:spcPct val="105000"/>
              </a:lnSpc>
              <a:buFontTx/>
              <a:buNone/>
            </a:pPr>
            <a:endParaRPr lang="en-US" sz="2000" dirty="0" smtClean="0"/>
          </a:p>
          <a:p>
            <a:pPr eaLnBrk="1" hangingPunct="1">
              <a:lnSpc>
                <a:spcPct val="105000"/>
              </a:lnSpc>
            </a:pPr>
            <a:r>
              <a:rPr lang="en-US" sz="2800" dirty="0" smtClean="0"/>
              <a:t>Changing the routines of ineffective practices (systems) that are “familiar” to systems</a:t>
            </a:r>
          </a:p>
          <a:p>
            <a:pPr lvl="1" eaLnBrk="1" hangingPunct="1">
              <a:lnSpc>
                <a:spcPct val="105000"/>
              </a:lnSpc>
            </a:pPr>
            <a:endParaRPr lang="en-US" sz="1800" dirty="0" smtClean="0"/>
          </a:p>
          <a:p>
            <a:pPr eaLnBrk="1" hangingPunct="1">
              <a:lnSpc>
                <a:spcPct val="105000"/>
              </a:lnSpc>
            </a:pPr>
            <a:endParaRPr lang="en-US" sz="1800" b="1" dirty="0" smtClean="0"/>
          </a:p>
        </p:txBody>
      </p:sp>
      <p:pic>
        <p:nvPicPr>
          <p:cNvPr id="72705" name="Picture 1" descr="C:\Documents and Settings\cewen\Local Settings\Temporary Internet Files\Content.IE5\CIMJBTKG\MC900250227[1].wmf"/>
          <p:cNvPicPr>
            <a:picLocks noChangeAspect="1" noChangeArrowheads="1"/>
          </p:cNvPicPr>
          <p:nvPr/>
        </p:nvPicPr>
        <p:blipFill>
          <a:blip r:embed="rId2" cstate="print"/>
          <a:srcRect/>
          <a:stretch>
            <a:fillRect/>
          </a:stretch>
        </p:blipFill>
        <p:spPr bwMode="auto">
          <a:xfrm>
            <a:off x="7467600" y="0"/>
            <a:ext cx="1676400" cy="2209801"/>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blinds(horizontal)">
                                      <p:cBhvr>
                                        <p:cTn id="7" dur="500"/>
                                        <p:tgtEl>
                                          <p:spTgt spid="2150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507">
                                            <p:txEl>
                                              <p:pRg st="2" end="2"/>
                                            </p:txEl>
                                          </p:spTgt>
                                        </p:tgtEl>
                                        <p:attrNameLst>
                                          <p:attrName>style.visibility</p:attrName>
                                        </p:attrNameLst>
                                      </p:cBhvr>
                                      <p:to>
                                        <p:strVal val="visible"/>
                                      </p:to>
                                    </p:set>
                                    <p:animEffect transition="in" filter="blinds(horizontal)">
                                      <p:cBhvr>
                                        <p:cTn id="12" dur="500"/>
                                        <p:tgtEl>
                                          <p:spTgt spid="21507">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1507">
                                            <p:txEl>
                                              <p:pRg st="4" end="4"/>
                                            </p:txEl>
                                          </p:spTgt>
                                        </p:tgtEl>
                                        <p:attrNameLst>
                                          <p:attrName>style.visibility</p:attrName>
                                        </p:attrNameLst>
                                      </p:cBhvr>
                                      <p:to>
                                        <p:strVal val="visible"/>
                                      </p:to>
                                    </p:set>
                                    <p:animEffect transition="in" filter="blinds(horizontal)">
                                      <p:cBhvr>
                                        <p:cTn id="17" dur="500"/>
                                        <p:tgtEl>
                                          <p:spTgt spid="21507">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1507">
                                            <p:txEl>
                                              <p:pRg st="6" end="6"/>
                                            </p:txEl>
                                          </p:spTgt>
                                        </p:tgtEl>
                                        <p:attrNameLst>
                                          <p:attrName>style.visibility</p:attrName>
                                        </p:attrNameLst>
                                      </p:cBhvr>
                                      <p:to>
                                        <p:strVal val="visible"/>
                                      </p:to>
                                    </p:set>
                                    <p:animEffect transition="in" filter="blinds(horizontal)">
                                      <p:cBhvr>
                                        <p:cTn id="22" dur="500"/>
                                        <p:tgtEl>
                                          <p:spTgt spid="2150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Found</a:t>
            </a:r>
            <a:endParaRPr lang="en-US" dirty="0"/>
          </a:p>
        </p:txBody>
      </p:sp>
      <p:sp>
        <p:nvSpPr>
          <p:cNvPr id="3" name="Content Placeholder 2"/>
          <p:cNvSpPr>
            <a:spLocks noGrp="1"/>
          </p:cNvSpPr>
          <p:nvPr>
            <p:ph sz="quarter" idx="1"/>
          </p:nvPr>
        </p:nvSpPr>
        <p:spPr/>
        <p:txBody>
          <a:bodyPr>
            <a:noAutofit/>
          </a:bodyPr>
          <a:lstStyle/>
          <a:p>
            <a:pPr marL="461963" indent="-461963">
              <a:spcBef>
                <a:spcPts val="0"/>
              </a:spcBef>
              <a:buFont typeface="Wingdings" pitchFamily="2" charset="2"/>
              <a:buChar char="§"/>
            </a:pPr>
            <a:r>
              <a:rPr lang="en-US" b="1" dirty="0" smtClean="0">
                <a:latin typeface="Century Gothic" pitchFamily="34" charset="0"/>
              </a:rPr>
              <a:t>Schools were over identifying students of color and poverty</a:t>
            </a:r>
          </a:p>
          <a:p>
            <a:pPr marL="862013" lvl="1" indent="-461963">
              <a:spcBef>
                <a:spcPts val="0"/>
              </a:spcBef>
              <a:buFont typeface="Wingdings" pitchFamily="2" charset="2"/>
              <a:buChar char="§"/>
            </a:pPr>
            <a:r>
              <a:rPr lang="en-US" sz="2000" b="1" dirty="0" smtClean="0">
                <a:latin typeface="Century Gothic" pitchFamily="34" charset="0"/>
              </a:rPr>
              <a:t>Up to 80% of SLD students are there because they haven’t learned to read </a:t>
            </a:r>
          </a:p>
          <a:p>
            <a:pPr marL="862013" lvl="1" indent="-461963">
              <a:spcBef>
                <a:spcPts val="0"/>
              </a:spcBef>
              <a:buNone/>
            </a:pPr>
            <a:endParaRPr lang="en-US" sz="2000" b="1" dirty="0" smtClean="0">
              <a:latin typeface="Century Gothic" pitchFamily="34" charset="0"/>
            </a:endParaRPr>
          </a:p>
          <a:p>
            <a:pPr marL="461963" indent="-461963">
              <a:spcBef>
                <a:spcPts val="0"/>
              </a:spcBef>
              <a:buFont typeface="Wingdings" pitchFamily="2" charset="2"/>
              <a:buChar char="§"/>
            </a:pPr>
            <a:r>
              <a:rPr lang="en-US" sz="2400" b="1" dirty="0" smtClean="0">
                <a:latin typeface="Century Gothic" pitchFamily="34" charset="0"/>
              </a:rPr>
              <a:t>Students in Special Education:</a:t>
            </a:r>
          </a:p>
          <a:p>
            <a:pPr marL="914400" lvl="1" indent="-338138">
              <a:spcBef>
                <a:spcPts val="0"/>
              </a:spcBef>
              <a:buFont typeface="Wingdings" pitchFamily="2" charset="2"/>
              <a:buChar char="§"/>
            </a:pPr>
            <a:r>
              <a:rPr lang="en-US" sz="2000" b="1" dirty="0" smtClean="0">
                <a:latin typeface="Century Gothic" pitchFamily="34" charset="0"/>
              </a:rPr>
              <a:t>Have less exposure to regular ed. curricula and have fewer regular ed. friends</a:t>
            </a:r>
          </a:p>
          <a:p>
            <a:pPr marL="914400" lvl="1" indent="-338138">
              <a:spcBef>
                <a:spcPts val="0"/>
              </a:spcBef>
              <a:buFont typeface="Wingdings" pitchFamily="2" charset="2"/>
              <a:buChar char="§"/>
            </a:pPr>
            <a:r>
              <a:rPr lang="en-US" sz="2000" b="1" dirty="0" smtClean="0">
                <a:latin typeface="Century Gothic" pitchFamily="34" charset="0"/>
              </a:rPr>
              <a:t>Academic achievement is no better than like, non-identified peers</a:t>
            </a:r>
          </a:p>
          <a:p>
            <a:pPr marL="914400" lvl="1" indent="-338138">
              <a:spcBef>
                <a:spcPts val="0"/>
              </a:spcBef>
              <a:buFont typeface="Wingdings" pitchFamily="2" charset="2"/>
              <a:buChar char="§"/>
            </a:pPr>
            <a:r>
              <a:rPr lang="en-US" sz="2000" b="1" dirty="0" smtClean="0">
                <a:latin typeface="Century Gothic" pitchFamily="34" charset="0"/>
              </a:rPr>
              <a:t>Few ever close the achievement gap, even fewer exit</a:t>
            </a:r>
          </a:p>
          <a:p>
            <a:pPr marL="914400" lvl="1" indent="-338138">
              <a:spcBef>
                <a:spcPts val="0"/>
              </a:spcBef>
              <a:buFont typeface="Wingdings" pitchFamily="2" charset="2"/>
              <a:buChar char="§"/>
            </a:pPr>
            <a:r>
              <a:rPr lang="en-US" sz="2000" b="1" dirty="0" smtClean="0">
                <a:latin typeface="Century Gothic" pitchFamily="34" charset="0"/>
              </a:rPr>
              <a:t>Placement in Special Education is a life altering event</a:t>
            </a:r>
          </a:p>
          <a:p>
            <a:endParaRPr lang="en-US" sz="1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233</TotalTime>
  <Words>5865</Words>
  <Application>Microsoft Office PowerPoint</Application>
  <PresentationFormat>On-screen Show (4:3)</PresentationFormat>
  <Paragraphs>889</Paragraphs>
  <Slides>71</Slides>
  <Notes>38</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71</vt:i4>
      </vt:variant>
    </vt:vector>
  </HeadingPairs>
  <TitlesOfParts>
    <vt:vector size="73" baseType="lpstr">
      <vt:lpstr>Civic</vt:lpstr>
      <vt:lpstr>Drawing</vt:lpstr>
      <vt:lpstr>Franklin April 30th</vt:lpstr>
      <vt:lpstr>Long Term Goal</vt:lpstr>
      <vt:lpstr>Today’s Outcomes</vt:lpstr>
      <vt:lpstr>Slide 4</vt:lpstr>
      <vt:lpstr>Why Video</vt:lpstr>
      <vt:lpstr>The RTI/MBI Process:   A System that Supports Academic and Behavioral Success</vt:lpstr>
      <vt:lpstr>Why Multi Tiered Systems of Support?</vt:lpstr>
      <vt:lpstr>Our Challenge…</vt:lpstr>
      <vt:lpstr>What We Found</vt:lpstr>
      <vt:lpstr>Why are Children from Poverty More Likely to Struggle in School?</vt:lpstr>
      <vt:lpstr>Trauma and ARC…</vt:lpstr>
      <vt:lpstr>What is Trauma?</vt:lpstr>
      <vt:lpstr>Acute vs. Complex Trauma</vt:lpstr>
      <vt:lpstr>A Range of Traumatic Situations</vt:lpstr>
      <vt:lpstr>Childhood Traumatic Stress</vt:lpstr>
      <vt:lpstr>Traumatic Stress</vt:lpstr>
      <vt:lpstr>Trauma Symptoms</vt:lpstr>
      <vt:lpstr>Trauma a Fact of Life</vt:lpstr>
      <vt:lpstr>Resilience</vt:lpstr>
      <vt:lpstr>Impact on Learning</vt:lpstr>
      <vt:lpstr>Impact on Behavior in School</vt:lpstr>
      <vt:lpstr>Bruce Perry – Child Trauma Academy Adaptive Responses to Trauma</vt:lpstr>
      <vt:lpstr>Impact on Behavior in School</vt:lpstr>
      <vt:lpstr>Looking Through the Trauma-sensitive Lens….</vt:lpstr>
      <vt:lpstr>Consider two levels of intervention:</vt:lpstr>
      <vt:lpstr>Trauma-informed Positive Behavioral Interventions and Supports</vt:lpstr>
      <vt:lpstr>Universal Strategies: for ALL students</vt:lpstr>
      <vt:lpstr>Universal Strategies: for ALL students</vt:lpstr>
      <vt:lpstr>Targeted Interventions: for SOME students</vt:lpstr>
      <vt:lpstr>Individualized Interventions: for a FEW </vt:lpstr>
      <vt:lpstr>ARC - 10 Building Blocks</vt:lpstr>
      <vt:lpstr>Attachment</vt:lpstr>
      <vt:lpstr>Caregiver Affect Management</vt:lpstr>
      <vt:lpstr>The Trauma Cycle</vt:lpstr>
      <vt:lpstr>Put on your oxygen mask first</vt:lpstr>
      <vt:lpstr>Slide 36</vt:lpstr>
      <vt:lpstr>Slide 37</vt:lpstr>
      <vt:lpstr>Slide 38</vt:lpstr>
      <vt:lpstr>Reframing Activity</vt:lpstr>
      <vt:lpstr>How do we increase our ability to regulate? </vt:lpstr>
      <vt:lpstr>Normalize and Depersonalize</vt:lpstr>
      <vt:lpstr>Understanding Youth Behaviors  The Human Danger Response</vt:lpstr>
      <vt:lpstr>Identifying Difficult Situations</vt:lpstr>
      <vt:lpstr>Build Self-Monitoring Skills</vt:lpstr>
      <vt:lpstr>Self-Care and Support</vt:lpstr>
      <vt:lpstr>Supporting Staff</vt:lpstr>
      <vt:lpstr>If We Don’t Intervene</vt:lpstr>
      <vt:lpstr>MCPS Counseling Grant </vt:lpstr>
      <vt:lpstr>Expected Outcomes?</vt:lpstr>
      <vt:lpstr>Slide 50</vt:lpstr>
      <vt:lpstr>More about Social-Emotional Learning curriculum  at Tier 1…for all students..</vt:lpstr>
      <vt:lpstr>Classroom is Where It Is At!!!!</vt:lpstr>
      <vt:lpstr>Effective Classroom Practices</vt:lpstr>
      <vt:lpstr>Why Focus on Expectations?</vt:lpstr>
      <vt:lpstr>Guidelines for Writing Classroom Expectations</vt:lpstr>
      <vt:lpstr>Other Considerations…</vt:lpstr>
      <vt:lpstr>Classroom Example</vt:lpstr>
      <vt:lpstr>Take Time to Reflect…</vt:lpstr>
      <vt:lpstr>Partner Share</vt:lpstr>
      <vt:lpstr>Effective Classroom Practices</vt:lpstr>
      <vt:lpstr>Why Focus on Classroom Procedures and Routines</vt:lpstr>
      <vt:lpstr>Why Procedures and Routines?</vt:lpstr>
      <vt:lpstr>What are Procedures and Routines?</vt:lpstr>
      <vt:lpstr>Video</vt:lpstr>
      <vt:lpstr>Sample Schedule for Teaching Classroom Procedures</vt:lpstr>
      <vt:lpstr>Take Time to Reflect</vt:lpstr>
      <vt:lpstr>Grade level Reflection</vt:lpstr>
      <vt:lpstr>Time to Share Goal: To reflect and share your implementation successes, learn of other teachers’ efforts and consider ways to improve. </vt:lpstr>
      <vt:lpstr>It DOES take a Village!</vt:lpstr>
      <vt:lpstr>Slide 70</vt:lpstr>
      <vt:lpstr>    What :Achievement for all students no matter their background or circumstance!</vt:lpstr>
    </vt:vector>
  </TitlesOfParts>
  <Company>Missoula County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Franklin April 30th</dc:title>
  <dc:creator>cewen</dc:creator>
  <cp:lastModifiedBy>cewen</cp:lastModifiedBy>
  <cp:revision>8</cp:revision>
  <dcterms:created xsi:type="dcterms:W3CDTF">2012-04-25T18:42:43Z</dcterms:created>
  <dcterms:modified xsi:type="dcterms:W3CDTF">2012-05-01T16:42:21Z</dcterms:modified>
</cp:coreProperties>
</file>